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4"/>
    <p:sldId id="257" r:id="rId65"/>
    <p:sldId id="258" r:id="rId66"/>
    <p:sldId id="259" r:id="rId67"/>
    <p:sldId id="260" r:id="rId68"/>
    <p:sldId id="261" r:id="rId69"/>
    <p:sldId id="262" r:id="rId70"/>
    <p:sldId id="263" r:id="rId71"/>
    <p:sldId id="264" r:id="rId72"/>
    <p:sldId id="265" r:id="rId73"/>
    <p:sldId id="266" r:id="rId74"/>
    <p:sldId id="267" r:id="rId75"/>
    <p:sldId id="268" r:id="rId76"/>
    <p:sldId id="269" r:id="rId77"/>
    <p:sldId id="270" r:id="rId78"/>
    <p:sldId id="271" r:id="rId79"/>
    <p:sldId id="272" r:id="rId80"/>
    <p:sldId id="273" r:id="rId81"/>
    <p:sldId id="274" r:id="rId82"/>
    <p:sldId id="275" r:id="rId83"/>
    <p:sldId id="276" r:id="rId84"/>
    <p:sldId id="277" r:id="rId85"/>
    <p:sldId id="278" r:id="rId86"/>
    <p:sldId id="279" r:id="rId87"/>
    <p:sldId id="280" r:id="rId88"/>
    <p:sldId id="281" r:id="rId89"/>
    <p:sldId id="282" r:id="rId90"/>
    <p:sldId id="283" r:id="rId91"/>
    <p:sldId id="284" r:id="rId92"/>
    <p:sldId id="285" r:id="rId9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Times New Roman" charset="1" panose="02030502070405020303"/>
      <p:regular r:id="rId10"/>
    </p:embeddedFont>
    <p:embeddedFont>
      <p:font typeface="Times New Roman Bold" charset="1" panose="02030802070405020303"/>
      <p:regular r:id="rId11"/>
    </p:embeddedFont>
    <p:embeddedFont>
      <p:font typeface="Times New Roman Italics" charset="1" panose="02030502070405090303"/>
      <p:regular r:id="rId12"/>
    </p:embeddedFont>
    <p:embeddedFont>
      <p:font typeface="Times New Roman Bold Italics" charset="1" panose="02030802070405090303"/>
      <p:regular r:id="rId13"/>
    </p:embeddedFont>
    <p:embeddedFont>
      <p:font typeface="Times New Roman Medium" charset="1" panose="02030502070405020303"/>
      <p:regular r:id="rId14"/>
    </p:embeddedFont>
    <p:embeddedFont>
      <p:font typeface="Times New Roman Medium Italics" charset="1" panose="02030502070405090303"/>
      <p:regular r:id="rId15"/>
    </p:embeddedFont>
    <p:embeddedFont>
      <p:font typeface="Times New Roman Semi-Bold" charset="1" panose="02030702070405020303"/>
      <p:regular r:id="rId16"/>
    </p:embeddedFont>
    <p:embeddedFont>
      <p:font typeface="Times New Roman Semi-Bold Italics" charset="1" panose="02030702070405090303"/>
      <p:regular r:id="rId17"/>
    </p:embeddedFont>
    <p:embeddedFont>
      <p:font typeface="Times New Roman Ultra-Bold" charset="1" panose="02030902070405020303"/>
      <p:regular r:id="rId18"/>
    </p:embeddedFont>
    <p:embeddedFont>
      <p:font typeface="Canva Sans" charset="1" panose="020B0503030501040103"/>
      <p:regular r:id="rId19"/>
    </p:embeddedFont>
    <p:embeddedFont>
      <p:font typeface="Canva Sans Bold" charset="1" panose="020B0803030501040103"/>
      <p:regular r:id="rId20"/>
    </p:embeddedFont>
    <p:embeddedFont>
      <p:font typeface="Canva Sans Italics" charset="1" panose="020B0503030501040103"/>
      <p:regular r:id="rId21"/>
    </p:embeddedFont>
    <p:embeddedFont>
      <p:font typeface="Canva Sans Bold Italics" charset="1" panose="020B0803030501040103"/>
      <p:regular r:id="rId22"/>
    </p:embeddedFont>
    <p:embeddedFont>
      <p:font typeface="Canva Sans Medium" charset="1" panose="020B0603030501040103"/>
      <p:regular r:id="rId23"/>
    </p:embeddedFont>
    <p:embeddedFont>
      <p:font typeface="Canva Sans Medium Italics" charset="1" panose="020B0603030501040103"/>
      <p:regular r:id="rId24"/>
    </p:embeddedFont>
    <p:embeddedFont>
      <p:font typeface="Fira Sans" charset="1" panose="020B0503050000020004"/>
      <p:regular r:id="rId25"/>
    </p:embeddedFont>
    <p:embeddedFont>
      <p:font typeface="Fira Sans Bold" charset="1" panose="020B0803050000020004"/>
      <p:regular r:id="rId26"/>
    </p:embeddedFont>
    <p:embeddedFont>
      <p:font typeface="Fira Sans Italics" charset="1" panose="020B0503050000020004"/>
      <p:regular r:id="rId27"/>
    </p:embeddedFont>
    <p:embeddedFont>
      <p:font typeface="Fira Sans Bold Italics" charset="1" panose="020B0803050000020004"/>
      <p:regular r:id="rId28"/>
    </p:embeddedFont>
    <p:embeddedFont>
      <p:font typeface="Fira Sans Thin" charset="1" panose="020B0303050000020004"/>
      <p:regular r:id="rId29"/>
    </p:embeddedFont>
    <p:embeddedFont>
      <p:font typeface="Fira Sans Thin Italics" charset="1" panose="020B0303050000020004"/>
      <p:regular r:id="rId30"/>
    </p:embeddedFont>
    <p:embeddedFont>
      <p:font typeface="Fira Sans Extra-Light" charset="1" panose="020B0403050000020004"/>
      <p:regular r:id="rId31"/>
    </p:embeddedFont>
    <p:embeddedFont>
      <p:font typeface="Fira Sans Extra-Light Italics" charset="1" panose="020B0403050000020004"/>
      <p:regular r:id="rId32"/>
    </p:embeddedFont>
    <p:embeddedFont>
      <p:font typeface="Fira Sans Light" charset="1" panose="020B0403050000020004"/>
      <p:regular r:id="rId33"/>
    </p:embeddedFont>
    <p:embeddedFont>
      <p:font typeface="Fira Sans Light Italics" charset="1" panose="020B0403050000020004"/>
      <p:regular r:id="rId34"/>
    </p:embeddedFont>
    <p:embeddedFont>
      <p:font typeface="Fira Sans Medium" charset="1" panose="020B0603050000020004"/>
      <p:regular r:id="rId35"/>
    </p:embeddedFont>
    <p:embeddedFont>
      <p:font typeface="Fira Sans Medium Italics" charset="1" panose="020B0603050000020004"/>
      <p:regular r:id="rId36"/>
    </p:embeddedFont>
    <p:embeddedFont>
      <p:font typeface="Fira Sans Semi-Bold" charset="1" panose="020B0603050000020004"/>
      <p:regular r:id="rId37"/>
    </p:embeddedFont>
    <p:embeddedFont>
      <p:font typeface="Fira Sans Semi-Bold Italics" charset="1" panose="020B0703050000020004"/>
      <p:regular r:id="rId38"/>
    </p:embeddedFont>
    <p:embeddedFont>
      <p:font typeface="Fira Sans Ultra-Bold" charset="1" panose="020B0903050000020004"/>
      <p:regular r:id="rId39"/>
    </p:embeddedFont>
    <p:embeddedFont>
      <p:font typeface="Fira Sans Ultra-Bold Italics" charset="1" panose="020B0903050000020004"/>
      <p:regular r:id="rId40"/>
    </p:embeddedFont>
    <p:embeddedFont>
      <p:font typeface="Fira Sans Heavy" charset="1" panose="020B0A03050000020004"/>
      <p:regular r:id="rId41"/>
    </p:embeddedFont>
    <p:embeddedFont>
      <p:font typeface="Fira Sans Heavy Italics" charset="1" panose="020B0A03050000020004"/>
      <p:regular r:id="rId42"/>
    </p:embeddedFont>
    <p:embeddedFont>
      <p:font typeface="Halant" charset="1" panose="00000500000000000000"/>
      <p:regular r:id="rId43"/>
    </p:embeddedFont>
    <p:embeddedFont>
      <p:font typeface="Halant Bold" charset="1" panose="00000800000000000000"/>
      <p:regular r:id="rId44"/>
    </p:embeddedFont>
    <p:embeddedFont>
      <p:font typeface="Halant Light" charset="1" panose="00000400000000000000"/>
      <p:regular r:id="rId45"/>
    </p:embeddedFont>
    <p:embeddedFont>
      <p:font typeface="Halant Medium" charset="1" panose="00000600000000000000"/>
      <p:regular r:id="rId46"/>
    </p:embeddedFont>
    <p:embeddedFont>
      <p:font typeface="Halant Semi-Bold" charset="1" panose="00000700000000000000"/>
      <p:regular r:id="rId47"/>
    </p:embeddedFont>
    <p:embeddedFont>
      <p:font typeface="HK Grotesk" charset="1" panose="00000500000000000000"/>
      <p:regular r:id="rId48"/>
    </p:embeddedFont>
    <p:embeddedFont>
      <p:font typeface="HK Grotesk Bold" charset="1" panose="00000800000000000000"/>
      <p:regular r:id="rId49"/>
    </p:embeddedFont>
    <p:embeddedFont>
      <p:font typeface="HK Grotesk Italics" charset="1" panose="00000500000000000000"/>
      <p:regular r:id="rId50"/>
    </p:embeddedFont>
    <p:embeddedFont>
      <p:font typeface="HK Grotesk Bold Italics" charset="1" panose="00000800000000000000"/>
      <p:regular r:id="rId51"/>
    </p:embeddedFont>
    <p:embeddedFont>
      <p:font typeface="HK Grotesk Light" charset="1" panose="00000400000000000000"/>
      <p:regular r:id="rId52"/>
    </p:embeddedFont>
    <p:embeddedFont>
      <p:font typeface="HK Grotesk Light Italics" charset="1" panose="00000400000000000000"/>
      <p:regular r:id="rId53"/>
    </p:embeddedFont>
    <p:embeddedFont>
      <p:font typeface="HK Grotesk Medium" charset="1" panose="00000600000000000000"/>
      <p:regular r:id="rId54"/>
    </p:embeddedFont>
    <p:embeddedFont>
      <p:font typeface="HK Grotesk Medium Italics" charset="1" panose="00000600000000000000"/>
      <p:regular r:id="rId55"/>
    </p:embeddedFont>
    <p:embeddedFont>
      <p:font typeface="HK Grotesk Semi-Bold" charset="1" panose="00000700000000000000"/>
      <p:regular r:id="rId56"/>
    </p:embeddedFont>
    <p:embeddedFont>
      <p:font typeface="HK Grotesk Semi-Bold Italics" charset="1" panose="00000700000000000000"/>
      <p:regular r:id="rId57"/>
    </p:embeddedFont>
    <p:embeddedFont>
      <p:font typeface="Assistant" charset="1" panose="00000500000000000000"/>
      <p:regular r:id="rId58"/>
    </p:embeddedFont>
    <p:embeddedFont>
      <p:font typeface="Assistant Bold" charset="1" panose="00000800000000000000"/>
      <p:regular r:id="rId59"/>
    </p:embeddedFont>
    <p:embeddedFont>
      <p:font typeface="Assistant Extra-Light" charset="1" panose="00000300000000000000"/>
      <p:regular r:id="rId60"/>
    </p:embeddedFont>
    <p:embeddedFont>
      <p:font typeface="Assistant Light" charset="1" panose="00000400000000000000"/>
      <p:regular r:id="rId61"/>
    </p:embeddedFont>
    <p:embeddedFont>
      <p:font typeface="Assistant Semi-Bold" charset="1" panose="00000700000000000000"/>
      <p:regular r:id="rId62"/>
    </p:embeddedFont>
    <p:embeddedFont>
      <p:font typeface="Assistant Ultra-Bold" charset="1" panose="00000900000000000000"/>
      <p:regular r:id="rId6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54" Target="fonts/font54.fntdata" Type="http://schemas.openxmlformats.org/officeDocument/2006/relationships/font"/><Relationship Id="rId55" Target="fonts/font55.fntdata" Type="http://schemas.openxmlformats.org/officeDocument/2006/relationships/font"/><Relationship Id="rId56" Target="fonts/font56.fntdata" Type="http://schemas.openxmlformats.org/officeDocument/2006/relationships/font"/><Relationship Id="rId57" Target="fonts/font57.fntdata" Type="http://schemas.openxmlformats.org/officeDocument/2006/relationships/font"/><Relationship Id="rId58" Target="fonts/font58.fntdata" Type="http://schemas.openxmlformats.org/officeDocument/2006/relationships/font"/><Relationship Id="rId59" Target="fonts/font59.fntdata" Type="http://schemas.openxmlformats.org/officeDocument/2006/relationships/font"/><Relationship Id="rId6" Target="fonts/font6.fntdata" Type="http://schemas.openxmlformats.org/officeDocument/2006/relationships/font"/><Relationship Id="rId60" Target="fonts/font60.fntdata" Type="http://schemas.openxmlformats.org/officeDocument/2006/relationships/font"/><Relationship Id="rId61" Target="fonts/font61.fntdata" Type="http://schemas.openxmlformats.org/officeDocument/2006/relationships/font"/><Relationship Id="rId62" Target="fonts/font62.fntdata" Type="http://schemas.openxmlformats.org/officeDocument/2006/relationships/font"/><Relationship Id="rId63" Target="fonts/font63.fntdata" Type="http://schemas.openxmlformats.org/officeDocument/2006/relationships/font"/><Relationship Id="rId64" Target="slides/slide1.xml" Type="http://schemas.openxmlformats.org/officeDocument/2006/relationships/slide"/><Relationship Id="rId65" Target="slides/slide2.xml" Type="http://schemas.openxmlformats.org/officeDocument/2006/relationships/slide"/><Relationship Id="rId66" Target="slides/slide3.xml" Type="http://schemas.openxmlformats.org/officeDocument/2006/relationships/slide"/><Relationship Id="rId67" Target="slides/slide4.xml" Type="http://schemas.openxmlformats.org/officeDocument/2006/relationships/slide"/><Relationship Id="rId68" Target="slides/slide5.xml" Type="http://schemas.openxmlformats.org/officeDocument/2006/relationships/slide"/><Relationship Id="rId69" Target="slides/slide6.xml" Type="http://schemas.openxmlformats.org/officeDocument/2006/relationships/slide"/><Relationship Id="rId7" Target="fonts/font7.fntdata" Type="http://schemas.openxmlformats.org/officeDocument/2006/relationships/font"/><Relationship Id="rId70" Target="slides/slide7.xml" Type="http://schemas.openxmlformats.org/officeDocument/2006/relationships/slide"/><Relationship Id="rId71" Target="slides/slide8.xml" Type="http://schemas.openxmlformats.org/officeDocument/2006/relationships/slide"/><Relationship Id="rId72" Target="slides/slide9.xml" Type="http://schemas.openxmlformats.org/officeDocument/2006/relationships/slide"/><Relationship Id="rId73" Target="slides/slide10.xml" Type="http://schemas.openxmlformats.org/officeDocument/2006/relationships/slide"/><Relationship Id="rId74" Target="slides/slide11.xml" Type="http://schemas.openxmlformats.org/officeDocument/2006/relationships/slide"/><Relationship Id="rId75" Target="slides/slide12.xml" Type="http://schemas.openxmlformats.org/officeDocument/2006/relationships/slide"/><Relationship Id="rId76" Target="slides/slide13.xml" Type="http://schemas.openxmlformats.org/officeDocument/2006/relationships/slide"/><Relationship Id="rId77" Target="slides/slide14.xml" Type="http://schemas.openxmlformats.org/officeDocument/2006/relationships/slide"/><Relationship Id="rId78" Target="slides/slide15.xml" Type="http://schemas.openxmlformats.org/officeDocument/2006/relationships/slide"/><Relationship Id="rId79" Target="slides/slide16.xml" Type="http://schemas.openxmlformats.org/officeDocument/2006/relationships/slide"/><Relationship Id="rId8" Target="fonts/font8.fntdata" Type="http://schemas.openxmlformats.org/officeDocument/2006/relationships/font"/><Relationship Id="rId80" Target="slides/slide17.xml" Type="http://schemas.openxmlformats.org/officeDocument/2006/relationships/slide"/><Relationship Id="rId81" Target="slides/slide18.xml" Type="http://schemas.openxmlformats.org/officeDocument/2006/relationships/slide"/><Relationship Id="rId82" Target="slides/slide19.xml" Type="http://schemas.openxmlformats.org/officeDocument/2006/relationships/slide"/><Relationship Id="rId83" Target="slides/slide20.xml" Type="http://schemas.openxmlformats.org/officeDocument/2006/relationships/slide"/><Relationship Id="rId84" Target="slides/slide21.xml" Type="http://schemas.openxmlformats.org/officeDocument/2006/relationships/slide"/><Relationship Id="rId85" Target="slides/slide22.xml" Type="http://schemas.openxmlformats.org/officeDocument/2006/relationships/slide"/><Relationship Id="rId86" Target="slides/slide23.xml" Type="http://schemas.openxmlformats.org/officeDocument/2006/relationships/slide"/><Relationship Id="rId87" Target="slides/slide24.xml" Type="http://schemas.openxmlformats.org/officeDocument/2006/relationships/slide"/><Relationship Id="rId88" Target="slides/slide25.xml" Type="http://schemas.openxmlformats.org/officeDocument/2006/relationships/slide"/><Relationship Id="rId89" Target="slides/slide26.xml" Type="http://schemas.openxmlformats.org/officeDocument/2006/relationships/slide"/><Relationship Id="rId9" Target="fonts/font9.fntdata" Type="http://schemas.openxmlformats.org/officeDocument/2006/relationships/font"/><Relationship Id="rId90" Target="slides/slide27.xml" Type="http://schemas.openxmlformats.org/officeDocument/2006/relationships/slide"/><Relationship Id="rId91" Target="slides/slide28.xml" Type="http://schemas.openxmlformats.org/officeDocument/2006/relationships/slide"/><Relationship Id="rId92" Target="slides/slide29.xml" Type="http://schemas.openxmlformats.org/officeDocument/2006/relationships/slide"/><Relationship Id="rId93" Target="slides/slide30.xml" Type="http://schemas.openxmlformats.org/officeDocument/2006/relationships/slide"/></Relationships>
</file>

<file path=ppt/media/image1.png>
</file>

<file path=ppt/media/image10.png>
</file>

<file path=ppt/media/image11.png>
</file>

<file path=ppt/media/image2.png>
</file>

<file path=ppt/media/image3.png>
</file>

<file path=ppt/media/image4.jpeg>
</file>

<file path=ppt/media/image5.png>
</file>

<file path=ppt/media/image6.png>
</file>

<file path=ppt/media/image7.jpe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1.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2.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2.png" Type="http://schemas.openxmlformats.org/officeDocument/2006/relationships/image"/><Relationship Id="rId4" Target="../media/image1.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2.png" Type="http://schemas.openxmlformats.org/officeDocument/2006/relationships/image"/><Relationship Id="rId4" Target="../media/image1.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1.png" Type="http://schemas.openxmlformats.org/officeDocument/2006/relationships/image"/><Relationship Id="rId4" Target="../media/image3.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1.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3.png" Type="http://schemas.openxmlformats.org/officeDocument/2006/relationships/image"/><Relationship Id="rId4" Target="../media/image6.pn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9.pn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10.pn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11.pn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3.png" Type="http://schemas.openxmlformats.org/officeDocument/2006/relationships/image"/><Relationship Id="rId4" Target="../media/image6.png" Type="http://schemas.openxmlformats.org/officeDocument/2006/relationships/image"/></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s>
</file>

<file path=ppt/slides/_rels/slide2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3.png" Type="http://schemas.openxmlformats.org/officeDocument/2006/relationships/image"/><Relationship Id="rId4" Target="../media/image6.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3.png" Type="http://schemas.openxmlformats.org/officeDocument/2006/relationships/image"/><Relationship Id="rId4" Target="../media/image6.png" Type="http://schemas.openxmlformats.org/officeDocument/2006/relationships/image"/></Relationships>
</file>

<file path=ppt/slides/_rels/slide3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 Id="rId4" Target="../media/image3.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2.png" Type="http://schemas.openxmlformats.org/officeDocument/2006/relationships/image"/><Relationship Id="rId4" Target="../media/image1.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567437">
            <a:off x="16126494" y="6825098"/>
            <a:ext cx="3789612" cy="3623816"/>
          </a:xfrm>
          <a:custGeom>
            <a:avLst/>
            <a:gdLst/>
            <a:ahLst/>
            <a:cxnLst/>
            <a:rect r="r" b="b" t="t" l="l"/>
            <a:pathLst>
              <a:path h="3623816" w="3789612">
                <a:moveTo>
                  <a:pt x="0" y="0"/>
                </a:moveTo>
                <a:lnTo>
                  <a:pt x="3789612" y="0"/>
                </a:lnTo>
                <a:lnTo>
                  <a:pt x="3789612" y="3623816"/>
                </a:lnTo>
                <a:lnTo>
                  <a:pt x="0" y="3623816"/>
                </a:lnTo>
                <a:lnTo>
                  <a:pt x="0" y="0"/>
                </a:lnTo>
                <a:close/>
              </a:path>
            </a:pathLst>
          </a:custGeom>
          <a:blipFill>
            <a:blip r:embed="rId2"/>
            <a:stretch>
              <a:fillRect l="0" t="0" r="0" b="0"/>
            </a:stretch>
          </a:blipFill>
        </p:spPr>
      </p:sp>
      <p:sp>
        <p:nvSpPr>
          <p:cNvPr name="TextBox 3" id="3"/>
          <p:cNvSpPr txBox="true"/>
          <p:nvPr/>
        </p:nvSpPr>
        <p:spPr>
          <a:xfrm rot="0">
            <a:off x="538841" y="2919177"/>
            <a:ext cx="10772998" cy="3112432"/>
          </a:xfrm>
          <a:prstGeom prst="rect">
            <a:avLst/>
          </a:prstGeom>
        </p:spPr>
        <p:txBody>
          <a:bodyPr anchor="t" rtlCol="false" tIns="0" lIns="0" bIns="0" rIns="0">
            <a:spAutoFit/>
          </a:bodyPr>
          <a:lstStyle/>
          <a:p>
            <a:pPr>
              <a:lnSpc>
                <a:spcPts val="12284"/>
              </a:lnSpc>
            </a:pPr>
            <a:r>
              <a:rPr lang="en-US" sz="10410">
                <a:solidFill>
                  <a:srgbClr val="004651"/>
                </a:solidFill>
                <a:latin typeface="Halant Bold"/>
              </a:rPr>
              <a:t>Emotion in Every Utterance </a:t>
            </a:r>
          </a:p>
        </p:txBody>
      </p:sp>
      <p:sp>
        <p:nvSpPr>
          <p:cNvPr name="Freeform 4" id="4"/>
          <p:cNvSpPr/>
          <p:nvPr/>
        </p:nvSpPr>
        <p:spPr>
          <a:xfrm flipH="false" flipV="false" rot="-5624184">
            <a:off x="9190413" y="-1204481"/>
            <a:ext cx="9054625" cy="8058616"/>
          </a:xfrm>
          <a:custGeom>
            <a:avLst/>
            <a:gdLst/>
            <a:ahLst/>
            <a:cxnLst/>
            <a:rect r="r" b="b" t="t" l="l"/>
            <a:pathLst>
              <a:path h="8058616" w="9054625">
                <a:moveTo>
                  <a:pt x="0" y="0"/>
                </a:moveTo>
                <a:lnTo>
                  <a:pt x="9054625" y="0"/>
                </a:lnTo>
                <a:lnTo>
                  <a:pt x="9054625" y="8058616"/>
                </a:lnTo>
                <a:lnTo>
                  <a:pt x="0" y="8058616"/>
                </a:lnTo>
                <a:lnTo>
                  <a:pt x="0" y="0"/>
                </a:lnTo>
                <a:close/>
              </a:path>
            </a:pathLst>
          </a:custGeom>
          <a:blipFill>
            <a:blip r:embed="rId3"/>
            <a:stretch>
              <a:fillRect l="0" t="0" r="0" b="0"/>
            </a:stretch>
          </a:blipFill>
        </p:spPr>
      </p:sp>
      <p:sp>
        <p:nvSpPr>
          <p:cNvPr name="Freeform 5" id="5"/>
          <p:cNvSpPr/>
          <p:nvPr/>
        </p:nvSpPr>
        <p:spPr>
          <a:xfrm flipH="false" flipV="false" rot="-5017281">
            <a:off x="7304671" y="971407"/>
            <a:ext cx="1811240" cy="1716150"/>
          </a:xfrm>
          <a:custGeom>
            <a:avLst/>
            <a:gdLst/>
            <a:ahLst/>
            <a:cxnLst/>
            <a:rect r="r" b="b" t="t" l="l"/>
            <a:pathLst>
              <a:path h="1716150" w="1811240">
                <a:moveTo>
                  <a:pt x="0" y="0"/>
                </a:moveTo>
                <a:lnTo>
                  <a:pt x="1811240" y="0"/>
                </a:lnTo>
                <a:lnTo>
                  <a:pt x="1811240" y="1716150"/>
                </a:lnTo>
                <a:lnTo>
                  <a:pt x="0" y="1716150"/>
                </a:lnTo>
                <a:lnTo>
                  <a:pt x="0" y="0"/>
                </a:lnTo>
                <a:close/>
              </a:path>
            </a:pathLst>
          </a:custGeom>
          <a:blipFill>
            <a:blip r:embed="rId4"/>
            <a:stretch>
              <a:fillRect l="0" t="0" r="0" b="0"/>
            </a:stretch>
          </a:blipFill>
        </p:spPr>
      </p:sp>
      <p:sp>
        <p:nvSpPr>
          <p:cNvPr name="TextBox 6" id="6"/>
          <p:cNvSpPr txBox="true"/>
          <p:nvPr/>
        </p:nvSpPr>
        <p:spPr>
          <a:xfrm rot="0">
            <a:off x="0" y="7960823"/>
            <a:ext cx="4889818" cy="2028819"/>
          </a:xfrm>
          <a:prstGeom prst="rect">
            <a:avLst/>
          </a:prstGeom>
        </p:spPr>
        <p:txBody>
          <a:bodyPr anchor="t" rtlCol="false" tIns="0" lIns="0" bIns="0" rIns="0">
            <a:spAutoFit/>
          </a:bodyPr>
          <a:lstStyle/>
          <a:p>
            <a:pPr algn="ctr">
              <a:lnSpc>
                <a:spcPts val="5399"/>
              </a:lnSpc>
            </a:pPr>
            <a:r>
              <a:rPr lang="en-US" sz="4499" spc="-40">
                <a:solidFill>
                  <a:srgbClr val="000000"/>
                </a:solidFill>
                <a:latin typeface="HK Grotesk"/>
              </a:rPr>
              <a:t>ARUN J</a:t>
            </a:r>
          </a:p>
          <a:p>
            <a:pPr algn="ctr">
              <a:lnSpc>
                <a:spcPts val="5399"/>
              </a:lnSpc>
              <a:spcBef>
                <a:spcPct val="0"/>
              </a:spcBef>
            </a:pPr>
            <a:r>
              <a:rPr lang="en-US" sz="4499" spc="-40">
                <a:solidFill>
                  <a:srgbClr val="000000"/>
                </a:solidFill>
                <a:latin typeface="HK Grotesk"/>
              </a:rPr>
              <a:t> TKM22MCA-2011</a:t>
            </a:r>
          </a:p>
          <a:p>
            <a:pPr algn="ctr">
              <a:lnSpc>
                <a:spcPts val="5399"/>
              </a:lnSpc>
              <a:spcBef>
                <a:spcPct val="0"/>
              </a:spcBef>
            </a:pPr>
            <a:r>
              <a:rPr lang="en-US" sz="4499" spc="-44">
                <a:solidFill>
                  <a:srgbClr val="000000"/>
                </a:solidFill>
                <a:latin typeface="HK Grotesk"/>
              </a:rPr>
              <a:t> </a:t>
            </a:r>
          </a:p>
        </p:txBody>
      </p:sp>
      <p:sp>
        <p:nvSpPr>
          <p:cNvPr name="TextBox 7" id="7"/>
          <p:cNvSpPr txBox="true"/>
          <p:nvPr/>
        </p:nvSpPr>
        <p:spPr>
          <a:xfrm rot="0">
            <a:off x="10867778" y="7960823"/>
            <a:ext cx="4418857" cy="600602"/>
          </a:xfrm>
          <a:prstGeom prst="rect">
            <a:avLst/>
          </a:prstGeom>
        </p:spPr>
        <p:txBody>
          <a:bodyPr anchor="t" rtlCol="false" tIns="0" lIns="0" bIns="0" rIns="0">
            <a:spAutoFit/>
          </a:bodyPr>
          <a:lstStyle/>
          <a:p>
            <a:pPr algn="ctr">
              <a:lnSpc>
                <a:spcPts val="4693"/>
              </a:lnSpc>
              <a:spcBef>
                <a:spcPct val="0"/>
              </a:spcBef>
            </a:pPr>
            <a:r>
              <a:rPr lang="en-US" sz="3977">
                <a:solidFill>
                  <a:srgbClr val="000000"/>
                </a:solidFill>
                <a:latin typeface="HK Grotesk Bold"/>
              </a:rPr>
              <a:t>PROJECT GUIDE :</a:t>
            </a:r>
          </a:p>
        </p:txBody>
      </p:sp>
      <p:sp>
        <p:nvSpPr>
          <p:cNvPr name="TextBox 8" id="8"/>
          <p:cNvSpPr txBox="true"/>
          <p:nvPr/>
        </p:nvSpPr>
        <p:spPr>
          <a:xfrm rot="0">
            <a:off x="9163667" y="8637006"/>
            <a:ext cx="7128466" cy="542544"/>
          </a:xfrm>
          <a:prstGeom prst="rect">
            <a:avLst/>
          </a:prstGeom>
        </p:spPr>
        <p:txBody>
          <a:bodyPr anchor="t" rtlCol="false" tIns="0" lIns="0" bIns="0" rIns="0">
            <a:spAutoFit/>
          </a:bodyPr>
          <a:lstStyle/>
          <a:p>
            <a:pPr algn="ctr">
              <a:lnSpc>
                <a:spcPts val="4247"/>
              </a:lnSpc>
              <a:spcBef>
                <a:spcPct val="0"/>
              </a:spcBef>
            </a:pPr>
            <a:r>
              <a:rPr lang="en-US" sz="3599">
                <a:solidFill>
                  <a:srgbClr val="000000"/>
                </a:solidFill>
                <a:latin typeface="HK Grotesk Bold"/>
              </a:rPr>
              <a:t>DR FOUSIA M SHAMSUDEEN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8188922" cy="10287000"/>
          </a:xfrm>
          <a:custGeom>
            <a:avLst/>
            <a:gdLst/>
            <a:ahLst/>
            <a:cxnLst/>
            <a:rect r="r" b="b" t="t" l="l"/>
            <a:pathLst>
              <a:path h="10287000" w="8188922">
                <a:moveTo>
                  <a:pt x="0" y="0"/>
                </a:moveTo>
                <a:lnTo>
                  <a:pt x="8188922" y="0"/>
                </a:lnTo>
                <a:lnTo>
                  <a:pt x="8188922" y="10287000"/>
                </a:lnTo>
                <a:lnTo>
                  <a:pt x="0" y="10287000"/>
                </a:lnTo>
                <a:lnTo>
                  <a:pt x="0" y="0"/>
                </a:lnTo>
                <a:close/>
              </a:path>
            </a:pathLst>
          </a:custGeom>
          <a:blipFill>
            <a:blip r:embed="rId2"/>
            <a:stretch>
              <a:fillRect l="-74678" t="0" r="-74678" b="0"/>
            </a:stretch>
          </a:blipFill>
        </p:spPr>
      </p:sp>
      <p:sp>
        <p:nvSpPr>
          <p:cNvPr name="TextBox 3" id="3"/>
          <p:cNvSpPr txBox="true"/>
          <p:nvPr/>
        </p:nvSpPr>
        <p:spPr>
          <a:xfrm rot="0">
            <a:off x="8359966" y="9525"/>
            <a:ext cx="8115300" cy="1056261"/>
          </a:xfrm>
          <a:prstGeom prst="rect">
            <a:avLst/>
          </a:prstGeom>
        </p:spPr>
        <p:txBody>
          <a:bodyPr anchor="t" rtlCol="false" tIns="0" lIns="0" bIns="0" rIns="0">
            <a:spAutoFit/>
          </a:bodyPr>
          <a:lstStyle/>
          <a:p>
            <a:pPr>
              <a:lnSpc>
                <a:spcPts val="8345"/>
              </a:lnSpc>
            </a:pPr>
            <a:r>
              <a:rPr lang="en-US" sz="7072">
                <a:solidFill>
                  <a:srgbClr val="000000"/>
                </a:solidFill>
                <a:latin typeface="HK Grotesk Bold"/>
              </a:rPr>
              <a:t>Gaps Identified </a:t>
            </a:r>
          </a:p>
        </p:txBody>
      </p:sp>
      <p:sp>
        <p:nvSpPr>
          <p:cNvPr name="TextBox 4" id="4"/>
          <p:cNvSpPr txBox="true"/>
          <p:nvPr/>
        </p:nvSpPr>
        <p:spPr>
          <a:xfrm rot="0">
            <a:off x="8188922" y="1454721"/>
            <a:ext cx="9181498" cy="8405704"/>
          </a:xfrm>
          <a:prstGeom prst="rect">
            <a:avLst/>
          </a:prstGeom>
        </p:spPr>
        <p:txBody>
          <a:bodyPr anchor="t" rtlCol="false" tIns="0" lIns="0" bIns="0" rIns="0">
            <a:spAutoFit/>
          </a:bodyPr>
          <a:lstStyle/>
          <a:p>
            <a:pPr marL="606914" indent="-303457" lvl="1">
              <a:lnSpc>
                <a:spcPts val="3935"/>
              </a:lnSpc>
              <a:buFont typeface="Arial"/>
              <a:buChar char="•"/>
            </a:pPr>
            <a:r>
              <a:rPr lang="en-US" sz="2811" spc="-28">
                <a:solidFill>
                  <a:srgbClr val="000000"/>
                </a:solidFill>
                <a:latin typeface="Assistant Bold"/>
              </a:rPr>
              <a:t>Data Scarcity and Diversity:</a:t>
            </a:r>
            <a:r>
              <a:rPr lang="en-US" sz="2811" spc="-28">
                <a:solidFill>
                  <a:srgbClr val="000000"/>
                </a:solidFill>
                <a:latin typeface="Assistant"/>
              </a:rPr>
              <a:t> Limited availability of large, diverse emotion-labeled speech datasets can be a significant gap. There's a need for more comprehensive and representative datasets covering various languages, cultures, and emotional contexts.</a:t>
            </a:r>
          </a:p>
          <a:p>
            <a:pPr marL="606914" indent="-303457" lvl="1">
              <a:lnSpc>
                <a:spcPts val="3935"/>
              </a:lnSpc>
              <a:buFont typeface="Arial"/>
              <a:buChar char="•"/>
            </a:pPr>
            <a:r>
              <a:rPr lang="en-US" sz="2811" spc="-28">
                <a:solidFill>
                  <a:srgbClr val="000000"/>
                </a:solidFill>
                <a:latin typeface="Assistant Semi-Bold"/>
              </a:rPr>
              <a:t>Cross-Cultural and Multilingual SER</a:t>
            </a:r>
            <a:r>
              <a:rPr lang="en-US" sz="2811" spc="-28">
                <a:solidFill>
                  <a:srgbClr val="000000"/>
                </a:solidFill>
                <a:latin typeface="Assistant"/>
              </a:rPr>
              <a:t>: Many existing SER models perform well for specific languages and cultures but may struggle with cross-cultural and multilingual recognition. Bridging this gap is crucial for practical applications.</a:t>
            </a:r>
          </a:p>
          <a:p>
            <a:pPr marL="606914" indent="-303457" lvl="1">
              <a:lnSpc>
                <a:spcPts val="3935"/>
              </a:lnSpc>
              <a:buFont typeface="Arial"/>
              <a:buChar char="•"/>
            </a:pPr>
            <a:r>
              <a:rPr lang="en-US" sz="2811" spc="-28">
                <a:solidFill>
                  <a:srgbClr val="000000"/>
                </a:solidFill>
                <a:latin typeface="Assistant Semi-Bold"/>
              </a:rPr>
              <a:t>Subjectivity and Variability</a:t>
            </a:r>
            <a:r>
              <a:rPr lang="en-US" sz="2811" spc="-28">
                <a:solidFill>
                  <a:srgbClr val="000000"/>
                </a:solidFill>
                <a:latin typeface="Assistant"/>
              </a:rPr>
              <a:t>: Emotions are subjective and can vary greatly among individuals. Recognizing and accounting for this variability in SER remains a challenge.</a:t>
            </a:r>
          </a:p>
          <a:p>
            <a:pPr marL="606914" indent="-303457" lvl="1">
              <a:lnSpc>
                <a:spcPts val="3935"/>
              </a:lnSpc>
              <a:buFont typeface="Arial"/>
              <a:buChar char="•"/>
            </a:pPr>
            <a:r>
              <a:rPr lang="en-US" sz="2811" spc="-28">
                <a:solidFill>
                  <a:srgbClr val="000000"/>
                </a:solidFill>
                <a:latin typeface="Assistant Semi-Bold"/>
              </a:rPr>
              <a:t>Long-Duration Speech</a:t>
            </a:r>
            <a:r>
              <a:rPr lang="en-US" sz="2811" spc="-28">
                <a:solidFill>
                  <a:srgbClr val="000000"/>
                </a:solidFill>
                <a:latin typeface="Assistant"/>
              </a:rPr>
              <a:t>: Most SER research focuses on short-duration speech samples. Recognizing emotions in longer conversations or speeches is an emerging research area.</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564986" y="-3282418"/>
            <a:ext cx="7027814" cy="6254754"/>
          </a:xfrm>
          <a:custGeom>
            <a:avLst/>
            <a:gdLst/>
            <a:ahLst/>
            <a:cxnLst/>
            <a:rect r="r" b="b" t="t" l="l"/>
            <a:pathLst>
              <a:path h="6254754" w="7027814">
                <a:moveTo>
                  <a:pt x="0" y="0"/>
                </a:moveTo>
                <a:lnTo>
                  <a:pt x="7027814" y="0"/>
                </a:lnTo>
                <a:lnTo>
                  <a:pt x="7027814" y="6254755"/>
                </a:lnTo>
                <a:lnTo>
                  <a:pt x="0" y="6254755"/>
                </a:lnTo>
                <a:lnTo>
                  <a:pt x="0" y="0"/>
                </a:lnTo>
                <a:close/>
              </a:path>
            </a:pathLst>
          </a:custGeom>
          <a:blipFill>
            <a:blip r:embed="rId2"/>
            <a:stretch>
              <a:fillRect l="0" t="0" r="0" b="0"/>
            </a:stretch>
          </a:blipFill>
        </p:spPr>
      </p:sp>
      <p:sp>
        <p:nvSpPr>
          <p:cNvPr name="Freeform 3" id="3"/>
          <p:cNvSpPr/>
          <p:nvPr/>
        </p:nvSpPr>
        <p:spPr>
          <a:xfrm flipH="false" flipV="false" rot="9490257">
            <a:off x="7989172" y="8611142"/>
            <a:ext cx="2546291" cy="2412611"/>
          </a:xfrm>
          <a:custGeom>
            <a:avLst/>
            <a:gdLst/>
            <a:ahLst/>
            <a:cxnLst/>
            <a:rect r="r" b="b" t="t" l="l"/>
            <a:pathLst>
              <a:path h="2412611" w="2546291">
                <a:moveTo>
                  <a:pt x="0" y="0"/>
                </a:moveTo>
                <a:lnTo>
                  <a:pt x="2546291" y="0"/>
                </a:lnTo>
                <a:lnTo>
                  <a:pt x="2546291" y="2412611"/>
                </a:lnTo>
                <a:lnTo>
                  <a:pt x="0" y="2412611"/>
                </a:lnTo>
                <a:lnTo>
                  <a:pt x="0" y="0"/>
                </a:lnTo>
                <a:close/>
              </a:path>
            </a:pathLst>
          </a:custGeom>
          <a:blipFill>
            <a:blip r:embed="rId3"/>
            <a:stretch>
              <a:fillRect l="0" t="0" r="0" b="0"/>
            </a:stretch>
          </a:blipFill>
        </p:spPr>
      </p:sp>
      <p:sp>
        <p:nvSpPr>
          <p:cNvPr name="Freeform 4" id="4"/>
          <p:cNvSpPr/>
          <p:nvPr/>
        </p:nvSpPr>
        <p:spPr>
          <a:xfrm flipH="false" flipV="false" rot="6148233">
            <a:off x="12976018" y="3273608"/>
            <a:ext cx="6861060" cy="6560888"/>
          </a:xfrm>
          <a:custGeom>
            <a:avLst/>
            <a:gdLst/>
            <a:ahLst/>
            <a:cxnLst/>
            <a:rect r="r" b="b" t="t" l="l"/>
            <a:pathLst>
              <a:path h="6560888" w="6861060">
                <a:moveTo>
                  <a:pt x="0" y="0"/>
                </a:moveTo>
                <a:lnTo>
                  <a:pt x="6861060" y="0"/>
                </a:lnTo>
                <a:lnTo>
                  <a:pt x="6861060" y="6560888"/>
                </a:lnTo>
                <a:lnTo>
                  <a:pt x="0" y="6560888"/>
                </a:lnTo>
                <a:lnTo>
                  <a:pt x="0" y="0"/>
                </a:lnTo>
                <a:close/>
              </a:path>
            </a:pathLst>
          </a:custGeom>
          <a:blipFill>
            <a:blip r:embed="rId4"/>
            <a:stretch>
              <a:fillRect l="0" t="0" r="0" b="0"/>
            </a:stretch>
          </a:blipFill>
        </p:spPr>
      </p:sp>
      <p:sp>
        <p:nvSpPr>
          <p:cNvPr name="TextBox 5" id="5"/>
          <p:cNvSpPr txBox="true"/>
          <p:nvPr/>
        </p:nvSpPr>
        <p:spPr>
          <a:xfrm rot="0">
            <a:off x="1028700" y="2381541"/>
            <a:ext cx="9235582" cy="1191117"/>
          </a:xfrm>
          <a:prstGeom prst="rect">
            <a:avLst/>
          </a:prstGeom>
        </p:spPr>
        <p:txBody>
          <a:bodyPr anchor="t" rtlCol="false" tIns="0" lIns="0" bIns="0" rIns="0">
            <a:spAutoFit/>
          </a:bodyPr>
          <a:lstStyle/>
          <a:p>
            <a:pPr>
              <a:lnSpc>
                <a:spcPts val="9440"/>
              </a:lnSpc>
            </a:pPr>
            <a:r>
              <a:rPr lang="en-US" sz="8000">
                <a:solidFill>
                  <a:srgbClr val="4D1354"/>
                </a:solidFill>
                <a:latin typeface="HK Grotesk Bold"/>
              </a:rPr>
              <a:t>Problem Statement</a:t>
            </a:r>
          </a:p>
        </p:txBody>
      </p:sp>
      <p:sp>
        <p:nvSpPr>
          <p:cNvPr name="TextBox 6" id="6"/>
          <p:cNvSpPr txBox="true"/>
          <p:nvPr/>
        </p:nvSpPr>
        <p:spPr>
          <a:xfrm rot="0">
            <a:off x="1028700" y="3891374"/>
            <a:ext cx="1483795" cy="1034067"/>
          </a:xfrm>
          <a:prstGeom prst="rect">
            <a:avLst/>
          </a:prstGeom>
        </p:spPr>
        <p:txBody>
          <a:bodyPr anchor="t" rtlCol="false" tIns="0" lIns="0" bIns="0" rIns="0">
            <a:spAutoFit/>
          </a:bodyPr>
          <a:lstStyle/>
          <a:p>
            <a:pPr marL="0" indent="0" lvl="0">
              <a:lnSpc>
                <a:spcPts val="8115"/>
              </a:lnSpc>
              <a:spcBef>
                <a:spcPct val="0"/>
              </a:spcBef>
            </a:pPr>
            <a:r>
              <a:rPr lang="en-US" sz="6877">
                <a:solidFill>
                  <a:srgbClr val="000000"/>
                </a:solidFill>
                <a:latin typeface="HK Grotesk Bold"/>
              </a:rPr>
              <a:t>04</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9088749">
            <a:off x="15238549" y="7531796"/>
            <a:ext cx="2440941" cy="2312792"/>
          </a:xfrm>
          <a:custGeom>
            <a:avLst/>
            <a:gdLst/>
            <a:ahLst/>
            <a:cxnLst/>
            <a:rect r="r" b="b" t="t" l="l"/>
            <a:pathLst>
              <a:path h="2312792" w="2440941">
                <a:moveTo>
                  <a:pt x="0" y="0"/>
                </a:moveTo>
                <a:lnTo>
                  <a:pt x="2440941" y="0"/>
                </a:lnTo>
                <a:lnTo>
                  <a:pt x="2440941" y="2312792"/>
                </a:lnTo>
                <a:lnTo>
                  <a:pt x="0" y="2312792"/>
                </a:lnTo>
                <a:lnTo>
                  <a:pt x="0" y="0"/>
                </a:lnTo>
                <a:close/>
              </a:path>
            </a:pathLst>
          </a:custGeom>
          <a:blipFill>
            <a:blip r:embed="rId2"/>
            <a:stretch>
              <a:fillRect l="0" t="0" r="0" b="0"/>
            </a:stretch>
          </a:blipFill>
        </p:spPr>
      </p:sp>
      <p:sp>
        <p:nvSpPr>
          <p:cNvPr name="Freeform 3" id="3"/>
          <p:cNvSpPr/>
          <p:nvPr/>
        </p:nvSpPr>
        <p:spPr>
          <a:xfrm flipH="false" flipV="false" rot="313119">
            <a:off x="13667511" y="-2216185"/>
            <a:ext cx="5583018" cy="5338761"/>
          </a:xfrm>
          <a:custGeom>
            <a:avLst/>
            <a:gdLst/>
            <a:ahLst/>
            <a:cxnLst/>
            <a:rect r="r" b="b" t="t" l="l"/>
            <a:pathLst>
              <a:path h="5338761" w="5583018">
                <a:moveTo>
                  <a:pt x="0" y="0"/>
                </a:moveTo>
                <a:lnTo>
                  <a:pt x="5583018" y="0"/>
                </a:lnTo>
                <a:lnTo>
                  <a:pt x="5583018" y="5338761"/>
                </a:lnTo>
                <a:lnTo>
                  <a:pt x="0" y="5338761"/>
                </a:lnTo>
                <a:lnTo>
                  <a:pt x="0" y="0"/>
                </a:lnTo>
                <a:close/>
              </a:path>
            </a:pathLst>
          </a:custGeom>
          <a:blipFill>
            <a:blip r:embed="rId3"/>
            <a:stretch>
              <a:fillRect l="0" t="0" r="0" b="0"/>
            </a:stretch>
          </a:blipFill>
        </p:spPr>
      </p:sp>
      <p:sp>
        <p:nvSpPr>
          <p:cNvPr name="Freeform 4" id="4"/>
          <p:cNvSpPr/>
          <p:nvPr/>
        </p:nvSpPr>
        <p:spPr>
          <a:xfrm flipH="false" flipV="false" rot="1705580">
            <a:off x="-2362671" y="6401890"/>
            <a:ext cx="7824542" cy="6963843"/>
          </a:xfrm>
          <a:custGeom>
            <a:avLst/>
            <a:gdLst/>
            <a:ahLst/>
            <a:cxnLst/>
            <a:rect r="r" b="b" t="t" l="l"/>
            <a:pathLst>
              <a:path h="6963843" w="7824542">
                <a:moveTo>
                  <a:pt x="0" y="0"/>
                </a:moveTo>
                <a:lnTo>
                  <a:pt x="7824542" y="0"/>
                </a:lnTo>
                <a:lnTo>
                  <a:pt x="7824542" y="6963843"/>
                </a:lnTo>
                <a:lnTo>
                  <a:pt x="0" y="6963843"/>
                </a:lnTo>
                <a:lnTo>
                  <a:pt x="0" y="0"/>
                </a:lnTo>
                <a:close/>
              </a:path>
            </a:pathLst>
          </a:custGeom>
          <a:blipFill>
            <a:blip r:embed="rId4"/>
            <a:stretch>
              <a:fillRect l="0" t="0" r="0" b="0"/>
            </a:stretch>
          </a:blipFill>
        </p:spPr>
      </p:sp>
      <p:sp>
        <p:nvSpPr>
          <p:cNvPr name="Freeform 5" id="5"/>
          <p:cNvSpPr/>
          <p:nvPr/>
        </p:nvSpPr>
        <p:spPr>
          <a:xfrm flipH="false" flipV="false" rot="6959566">
            <a:off x="-761750" y="523555"/>
            <a:ext cx="2895099" cy="2768439"/>
          </a:xfrm>
          <a:custGeom>
            <a:avLst/>
            <a:gdLst/>
            <a:ahLst/>
            <a:cxnLst/>
            <a:rect r="r" b="b" t="t" l="l"/>
            <a:pathLst>
              <a:path h="2768439" w="2895099">
                <a:moveTo>
                  <a:pt x="0" y="0"/>
                </a:moveTo>
                <a:lnTo>
                  <a:pt x="2895100" y="0"/>
                </a:lnTo>
                <a:lnTo>
                  <a:pt x="2895100" y="2768439"/>
                </a:lnTo>
                <a:lnTo>
                  <a:pt x="0" y="2768439"/>
                </a:lnTo>
                <a:lnTo>
                  <a:pt x="0" y="0"/>
                </a:lnTo>
                <a:close/>
              </a:path>
            </a:pathLst>
          </a:custGeom>
          <a:blipFill>
            <a:blip r:embed="rId3"/>
            <a:stretch>
              <a:fillRect l="0" t="0" r="0" b="0"/>
            </a:stretch>
          </a:blipFill>
        </p:spPr>
      </p:sp>
      <p:sp>
        <p:nvSpPr>
          <p:cNvPr name="TextBox 6" id="6"/>
          <p:cNvSpPr txBox="true"/>
          <p:nvPr/>
        </p:nvSpPr>
        <p:spPr>
          <a:xfrm rot="0">
            <a:off x="2963996" y="462721"/>
            <a:ext cx="11412140" cy="1056261"/>
          </a:xfrm>
          <a:prstGeom prst="rect">
            <a:avLst/>
          </a:prstGeom>
        </p:spPr>
        <p:txBody>
          <a:bodyPr anchor="t" rtlCol="false" tIns="0" lIns="0" bIns="0" rIns="0">
            <a:spAutoFit/>
          </a:bodyPr>
          <a:lstStyle/>
          <a:p>
            <a:pPr>
              <a:lnSpc>
                <a:spcPts val="8345"/>
              </a:lnSpc>
            </a:pPr>
            <a:r>
              <a:rPr lang="en-US" sz="7072">
                <a:solidFill>
                  <a:srgbClr val="731F7D"/>
                </a:solidFill>
                <a:latin typeface="HK Grotesk Bold"/>
              </a:rPr>
              <a:t>Problems in Existing System</a:t>
            </a:r>
          </a:p>
        </p:txBody>
      </p:sp>
      <p:sp>
        <p:nvSpPr>
          <p:cNvPr name="TextBox 7" id="7"/>
          <p:cNvSpPr txBox="true"/>
          <p:nvPr/>
        </p:nvSpPr>
        <p:spPr>
          <a:xfrm rot="0">
            <a:off x="1741695" y="2154880"/>
            <a:ext cx="14511392" cy="7103420"/>
          </a:xfrm>
          <a:prstGeom prst="rect">
            <a:avLst/>
          </a:prstGeom>
        </p:spPr>
        <p:txBody>
          <a:bodyPr anchor="t" rtlCol="false" tIns="0" lIns="0" bIns="0" rIns="0">
            <a:spAutoFit/>
          </a:bodyPr>
          <a:lstStyle/>
          <a:p>
            <a:pPr marL="582928" indent="-291464" lvl="1">
              <a:lnSpc>
                <a:spcPts val="3779"/>
              </a:lnSpc>
              <a:buFont typeface="Arial"/>
              <a:buChar char="•"/>
            </a:pPr>
            <a:r>
              <a:rPr lang="en-US" sz="2699" spc="-26">
                <a:solidFill>
                  <a:srgbClr val="000000"/>
                </a:solidFill>
                <a:latin typeface="Assistant Semi-Bold"/>
              </a:rPr>
              <a:t>Real-Time Requirements</a:t>
            </a:r>
            <a:r>
              <a:rPr lang="en-US" sz="2699" spc="-26">
                <a:solidFill>
                  <a:srgbClr val="000000"/>
                </a:solidFill>
                <a:latin typeface="Assistant"/>
              </a:rPr>
              <a:t>: In some applications, such as customer service or mental health monitoring, SER systems must operate in real-time. Existing systems may not meet these stringent timing requirements.</a:t>
            </a:r>
          </a:p>
          <a:p>
            <a:pPr marL="582928" indent="-291464" lvl="1">
              <a:lnSpc>
                <a:spcPts val="3779"/>
              </a:lnSpc>
              <a:buFont typeface="Arial"/>
              <a:buChar char="•"/>
            </a:pPr>
            <a:r>
              <a:rPr lang="en-US" sz="2699" spc="-26">
                <a:solidFill>
                  <a:srgbClr val="000000"/>
                </a:solidFill>
                <a:latin typeface="Assistant Semi-Bold"/>
              </a:rPr>
              <a:t>Noise Sensitivity</a:t>
            </a:r>
            <a:r>
              <a:rPr lang="en-US" sz="2699" spc="-26">
                <a:solidFill>
                  <a:srgbClr val="000000"/>
                </a:solidFill>
                <a:latin typeface="Assistant"/>
              </a:rPr>
              <a:t>: SER models can be sensitive to background noise and environmental factors, affecting their performance in real-world settings.</a:t>
            </a:r>
          </a:p>
          <a:p>
            <a:pPr marL="582928" indent="-291464" lvl="1">
              <a:lnSpc>
                <a:spcPts val="3779"/>
              </a:lnSpc>
              <a:buFont typeface="Arial"/>
              <a:buChar char="•"/>
            </a:pPr>
            <a:r>
              <a:rPr lang="en-US" sz="2699" spc="-26">
                <a:solidFill>
                  <a:srgbClr val="000000"/>
                </a:solidFill>
                <a:latin typeface="Assistant Semi-Bold"/>
              </a:rPr>
              <a:t>Data Limitations</a:t>
            </a:r>
            <a:r>
              <a:rPr lang="en-US" sz="2699" spc="-26">
                <a:solidFill>
                  <a:srgbClr val="000000"/>
                </a:solidFill>
                <a:latin typeface="Assistant"/>
              </a:rPr>
              <a:t>: Limited and unrepresentative training data can lead to biased models that perform poorly on certain demographic groups, languages, or emotional contexts.</a:t>
            </a:r>
          </a:p>
          <a:p>
            <a:pPr marL="582928" indent="-291464" lvl="1">
              <a:lnSpc>
                <a:spcPts val="3779"/>
              </a:lnSpc>
              <a:buFont typeface="Arial"/>
              <a:buChar char="•"/>
            </a:pPr>
            <a:r>
              <a:rPr lang="en-US" sz="2699" spc="-26">
                <a:solidFill>
                  <a:srgbClr val="000000"/>
                </a:solidFill>
                <a:latin typeface="Assistant Semi-Bold"/>
              </a:rPr>
              <a:t>Lack of Generalization</a:t>
            </a:r>
            <a:r>
              <a:rPr lang="en-US" sz="2699" spc="-26">
                <a:solidFill>
                  <a:srgbClr val="000000"/>
                </a:solidFill>
                <a:latin typeface="Assistant"/>
              </a:rPr>
              <a:t>: Many SER models struggle to generalize their predictions to new speakers, environments, or languages, limiting their real-world applicability.</a:t>
            </a:r>
          </a:p>
          <a:p>
            <a:pPr marL="582928" indent="-291464" lvl="1">
              <a:lnSpc>
                <a:spcPts val="3779"/>
              </a:lnSpc>
              <a:buFont typeface="Arial"/>
              <a:buChar char="•"/>
            </a:pPr>
            <a:r>
              <a:rPr lang="en-US" sz="2699" spc="-26">
                <a:solidFill>
                  <a:srgbClr val="000000"/>
                </a:solidFill>
                <a:latin typeface="Assistant Semi-Bold"/>
              </a:rPr>
              <a:t>Ambiguity and Mixed Emotions</a:t>
            </a:r>
            <a:r>
              <a:rPr lang="en-US" sz="2699" spc="-26">
                <a:solidFill>
                  <a:srgbClr val="000000"/>
                </a:solidFill>
                <a:latin typeface="Assistant"/>
              </a:rPr>
              <a:t>: Recognizing mixed or ambiguous emotions in speech is challenging for existing systems. Human emotions are often complex and may not fit neatly into predefined categories.</a:t>
            </a:r>
          </a:p>
          <a:p>
            <a:pPr marL="582928" indent="-291464" lvl="1">
              <a:lnSpc>
                <a:spcPts val="3779"/>
              </a:lnSpc>
              <a:buFont typeface="Arial"/>
              <a:buChar char="•"/>
            </a:pPr>
            <a:r>
              <a:rPr lang="en-US" sz="2699" spc="-26">
                <a:solidFill>
                  <a:srgbClr val="000000"/>
                </a:solidFill>
                <a:latin typeface="Assistant Semi-Bold"/>
              </a:rPr>
              <a:t>Subjectivity</a:t>
            </a:r>
            <a:r>
              <a:rPr lang="en-US" sz="2699" spc="-26">
                <a:solidFill>
                  <a:srgbClr val="000000"/>
                </a:solidFill>
                <a:latin typeface="Assistant"/>
              </a:rPr>
              <a:t>: Emotion recognition is subjective and can vary among individuals. SER systems may not account for this subjectivity, leading to discrepancies in emotion labels.</a:t>
            </a:r>
          </a:p>
          <a:p>
            <a:pPr>
              <a:lnSpc>
                <a:spcPts val="3639"/>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5280518" y="1715475"/>
            <a:ext cx="7726964" cy="1056261"/>
          </a:xfrm>
          <a:prstGeom prst="rect">
            <a:avLst/>
          </a:prstGeom>
        </p:spPr>
        <p:txBody>
          <a:bodyPr anchor="t" rtlCol="false" tIns="0" lIns="0" bIns="0" rIns="0">
            <a:spAutoFit/>
          </a:bodyPr>
          <a:lstStyle/>
          <a:p>
            <a:pPr>
              <a:lnSpc>
                <a:spcPts val="8345"/>
              </a:lnSpc>
            </a:pPr>
            <a:r>
              <a:rPr lang="en-US" sz="7072">
                <a:solidFill>
                  <a:srgbClr val="000000"/>
                </a:solidFill>
                <a:latin typeface="HK Grotesk Bold"/>
              </a:rPr>
              <a:t>Proposed System</a:t>
            </a:r>
          </a:p>
        </p:txBody>
      </p:sp>
      <p:sp>
        <p:nvSpPr>
          <p:cNvPr name="Freeform 3" id="3"/>
          <p:cNvSpPr/>
          <p:nvPr/>
        </p:nvSpPr>
        <p:spPr>
          <a:xfrm flipH="false" flipV="false" rot="-10094169">
            <a:off x="-2768217" y="5870308"/>
            <a:ext cx="6176663" cy="5906434"/>
          </a:xfrm>
          <a:custGeom>
            <a:avLst/>
            <a:gdLst/>
            <a:ahLst/>
            <a:cxnLst/>
            <a:rect r="r" b="b" t="t" l="l"/>
            <a:pathLst>
              <a:path h="5906434" w="6176663">
                <a:moveTo>
                  <a:pt x="0" y="0"/>
                </a:moveTo>
                <a:lnTo>
                  <a:pt x="6176663" y="0"/>
                </a:lnTo>
                <a:lnTo>
                  <a:pt x="6176663" y="5906433"/>
                </a:lnTo>
                <a:lnTo>
                  <a:pt x="0" y="5906433"/>
                </a:lnTo>
                <a:lnTo>
                  <a:pt x="0" y="0"/>
                </a:lnTo>
                <a:close/>
              </a:path>
            </a:pathLst>
          </a:custGeom>
          <a:blipFill>
            <a:blip r:embed="rId2"/>
            <a:stretch>
              <a:fillRect l="0" t="0" r="0" b="0"/>
            </a:stretch>
          </a:blipFill>
        </p:spPr>
      </p:sp>
      <p:sp>
        <p:nvSpPr>
          <p:cNvPr name="Freeform 4" id="4"/>
          <p:cNvSpPr/>
          <p:nvPr/>
        </p:nvSpPr>
        <p:spPr>
          <a:xfrm flipH="false" flipV="false" rot="9440951">
            <a:off x="-957979" y="335262"/>
            <a:ext cx="2207918" cy="2092002"/>
          </a:xfrm>
          <a:custGeom>
            <a:avLst/>
            <a:gdLst/>
            <a:ahLst/>
            <a:cxnLst/>
            <a:rect r="r" b="b" t="t" l="l"/>
            <a:pathLst>
              <a:path h="2092002" w="2207918">
                <a:moveTo>
                  <a:pt x="0" y="0"/>
                </a:moveTo>
                <a:lnTo>
                  <a:pt x="2207919" y="0"/>
                </a:lnTo>
                <a:lnTo>
                  <a:pt x="2207919" y="2092002"/>
                </a:lnTo>
                <a:lnTo>
                  <a:pt x="0" y="2092002"/>
                </a:lnTo>
                <a:lnTo>
                  <a:pt x="0" y="0"/>
                </a:lnTo>
                <a:close/>
              </a:path>
            </a:pathLst>
          </a:custGeom>
          <a:blipFill>
            <a:blip r:embed="rId3"/>
            <a:stretch>
              <a:fillRect l="0" t="0" r="0" b="0"/>
            </a:stretch>
          </a:blipFill>
        </p:spPr>
      </p:sp>
      <p:sp>
        <p:nvSpPr>
          <p:cNvPr name="TextBox 5" id="5"/>
          <p:cNvSpPr txBox="true"/>
          <p:nvPr/>
        </p:nvSpPr>
        <p:spPr>
          <a:xfrm rot="0">
            <a:off x="1392221" y="3772933"/>
            <a:ext cx="15503559" cy="4780470"/>
          </a:xfrm>
          <a:prstGeom prst="rect">
            <a:avLst/>
          </a:prstGeom>
        </p:spPr>
        <p:txBody>
          <a:bodyPr anchor="t" rtlCol="false" tIns="0" lIns="0" bIns="0" rIns="0">
            <a:spAutoFit/>
          </a:bodyPr>
          <a:lstStyle/>
          <a:p>
            <a:pPr>
              <a:lnSpc>
                <a:spcPts val="4759"/>
              </a:lnSpc>
            </a:pPr>
            <a:r>
              <a:rPr lang="en-US" sz="3399">
                <a:solidFill>
                  <a:srgbClr val="000000"/>
                </a:solidFill>
                <a:latin typeface="Canva Sans Bold"/>
              </a:rPr>
              <a:t>Larger and Diverse Training Data:</a:t>
            </a:r>
            <a:r>
              <a:rPr lang="en-US" sz="3399">
                <a:solidFill>
                  <a:srgbClr val="000000"/>
                </a:solidFill>
                <a:latin typeface="Canva Sans"/>
              </a:rPr>
              <a:t> Collect a more extensive and diverse dataset to ensure the model learns from a wide range of emotional expressions, languages, and demographics.</a:t>
            </a:r>
          </a:p>
          <a:p>
            <a:pPr>
              <a:lnSpc>
                <a:spcPts val="4759"/>
              </a:lnSpc>
            </a:pPr>
          </a:p>
          <a:p>
            <a:pPr>
              <a:lnSpc>
                <a:spcPts val="4759"/>
              </a:lnSpc>
            </a:pPr>
            <a:r>
              <a:rPr lang="en-US" sz="3399">
                <a:solidFill>
                  <a:srgbClr val="000000"/>
                </a:solidFill>
                <a:latin typeface="Canva Sans Bold"/>
              </a:rPr>
              <a:t>Real-Time Processing:</a:t>
            </a:r>
            <a:r>
              <a:rPr lang="en-US" sz="3399">
                <a:solidFill>
                  <a:srgbClr val="000000"/>
                </a:solidFill>
                <a:latin typeface="Canva Sans"/>
              </a:rPr>
              <a:t> Optimize the model for real-time processing by employing efficient architectures and parallel computing techniques, ensuring low latency.</a:t>
            </a:r>
          </a:p>
          <a:p>
            <a:pPr>
              <a:lnSpc>
                <a:spcPts val="4759"/>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0">
            <a:off x="6846566" y="7171898"/>
            <a:ext cx="2729129" cy="2585849"/>
          </a:xfrm>
          <a:custGeom>
            <a:avLst/>
            <a:gdLst/>
            <a:ahLst/>
            <a:cxnLst/>
            <a:rect r="r" b="b" t="t" l="l"/>
            <a:pathLst>
              <a:path h="2585849" w="2729129">
                <a:moveTo>
                  <a:pt x="0" y="0"/>
                </a:moveTo>
                <a:lnTo>
                  <a:pt x="2729129" y="0"/>
                </a:lnTo>
                <a:lnTo>
                  <a:pt x="2729129" y="2585849"/>
                </a:lnTo>
                <a:lnTo>
                  <a:pt x="0" y="2585849"/>
                </a:lnTo>
                <a:lnTo>
                  <a:pt x="0" y="0"/>
                </a:lnTo>
                <a:close/>
              </a:path>
            </a:pathLst>
          </a:custGeom>
          <a:blipFill>
            <a:blip r:embed="rId2"/>
            <a:stretch>
              <a:fillRect l="0" t="0" r="0" b="0"/>
            </a:stretch>
          </a:blipFill>
        </p:spPr>
      </p:sp>
      <p:sp>
        <p:nvSpPr>
          <p:cNvPr name="Freeform 3" id="3"/>
          <p:cNvSpPr/>
          <p:nvPr/>
        </p:nvSpPr>
        <p:spPr>
          <a:xfrm flipH="false" flipV="false" rot="-6185645">
            <a:off x="-1867548" y="60686"/>
            <a:ext cx="9901401" cy="8812247"/>
          </a:xfrm>
          <a:custGeom>
            <a:avLst/>
            <a:gdLst/>
            <a:ahLst/>
            <a:cxnLst/>
            <a:rect r="r" b="b" t="t" l="l"/>
            <a:pathLst>
              <a:path h="8812247" w="9901401">
                <a:moveTo>
                  <a:pt x="0" y="0"/>
                </a:moveTo>
                <a:lnTo>
                  <a:pt x="9901401" y="0"/>
                </a:lnTo>
                <a:lnTo>
                  <a:pt x="9901401" y="8812247"/>
                </a:lnTo>
                <a:lnTo>
                  <a:pt x="0" y="8812247"/>
                </a:lnTo>
                <a:lnTo>
                  <a:pt x="0" y="0"/>
                </a:lnTo>
                <a:close/>
              </a:path>
            </a:pathLst>
          </a:custGeom>
          <a:blipFill>
            <a:blip r:embed="rId3"/>
            <a:stretch>
              <a:fillRect l="0" t="0" r="0" b="0"/>
            </a:stretch>
          </a:blipFill>
        </p:spPr>
      </p:sp>
      <p:sp>
        <p:nvSpPr>
          <p:cNvPr name="TextBox 4" id="4"/>
          <p:cNvSpPr txBox="true"/>
          <p:nvPr/>
        </p:nvSpPr>
        <p:spPr>
          <a:xfrm rot="0">
            <a:off x="7841986" y="2693893"/>
            <a:ext cx="5307614" cy="2449607"/>
          </a:xfrm>
          <a:prstGeom prst="rect">
            <a:avLst/>
          </a:prstGeom>
        </p:spPr>
        <p:txBody>
          <a:bodyPr anchor="t" rtlCol="false" tIns="0" lIns="0" bIns="0" rIns="0">
            <a:spAutoFit/>
          </a:bodyPr>
          <a:lstStyle/>
          <a:p>
            <a:pPr>
              <a:lnSpc>
                <a:spcPts val="9643"/>
              </a:lnSpc>
            </a:pPr>
            <a:r>
              <a:rPr lang="en-US" sz="8172">
                <a:solidFill>
                  <a:srgbClr val="FFFFFF"/>
                </a:solidFill>
                <a:latin typeface="HK Grotesk Bold"/>
              </a:rPr>
              <a:t>05 Objective</a:t>
            </a:r>
          </a:p>
        </p:txBody>
      </p:sp>
      <p:sp>
        <p:nvSpPr>
          <p:cNvPr name="Freeform 5" id="5"/>
          <p:cNvSpPr/>
          <p:nvPr/>
        </p:nvSpPr>
        <p:spPr>
          <a:xfrm flipH="false" flipV="false" rot="-447366">
            <a:off x="7083089" y="303005"/>
            <a:ext cx="1517793" cy="1451390"/>
          </a:xfrm>
          <a:custGeom>
            <a:avLst/>
            <a:gdLst/>
            <a:ahLst/>
            <a:cxnLst/>
            <a:rect r="r" b="b" t="t" l="l"/>
            <a:pathLst>
              <a:path h="1451390" w="1517793">
                <a:moveTo>
                  <a:pt x="0" y="0"/>
                </a:moveTo>
                <a:lnTo>
                  <a:pt x="1517794" y="0"/>
                </a:lnTo>
                <a:lnTo>
                  <a:pt x="1517794" y="1451390"/>
                </a:lnTo>
                <a:lnTo>
                  <a:pt x="0" y="1451390"/>
                </a:lnTo>
                <a:lnTo>
                  <a:pt x="0" y="0"/>
                </a:lnTo>
                <a:close/>
              </a:path>
            </a:pathLst>
          </a:custGeom>
          <a:blipFill>
            <a:blip r:embed="rId4"/>
            <a:stretch>
              <a:fillRect l="0" t="0" r="0" b="0"/>
            </a:stretch>
          </a:blipFill>
        </p:spPr>
      </p:sp>
      <p:sp>
        <p:nvSpPr>
          <p:cNvPr name="TextBox 6" id="6"/>
          <p:cNvSpPr txBox="true"/>
          <p:nvPr/>
        </p:nvSpPr>
        <p:spPr>
          <a:xfrm rot="0">
            <a:off x="7841986" y="5401467"/>
            <a:ext cx="4530710" cy="408238"/>
          </a:xfrm>
          <a:prstGeom prst="rect">
            <a:avLst/>
          </a:prstGeom>
        </p:spPr>
        <p:txBody>
          <a:bodyPr anchor="t" rtlCol="false" tIns="0" lIns="0" bIns="0" rIns="0">
            <a:spAutoFit/>
          </a:bodyPr>
          <a:lstStyle/>
          <a:p>
            <a:pPr>
              <a:lnSpc>
                <a:spcPts val="3359"/>
              </a:lnSpc>
              <a:spcBef>
                <a:spcPct val="0"/>
              </a:spcBef>
            </a:pPr>
            <a:r>
              <a:rPr lang="en-US" sz="2400" spc="-24">
                <a:solidFill>
                  <a:srgbClr val="FFFFFF"/>
                </a:solidFill>
                <a:latin typeface="Assistant"/>
              </a:rPr>
              <a:t>Goal of the project</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2076037" y="1207420"/>
            <a:ext cx="7726964" cy="1056261"/>
          </a:xfrm>
          <a:prstGeom prst="rect">
            <a:avLst/>
          </a:prstGeom>
        </p:spPr>
        <p:txBody>
          <a:bodyPr anchor="t" rtlCol="false" tIns="0" lIns="0" bIns="0" rIns="0">
            <a:spAutoFit/>
          </a:bodyPr>
          <a:lstStyle/>
          <a:p>
            <a:pPr>
              <a:lnSpc>
                <a:spcPts val="8345"/>
              </a:lnSpc>
            </a:pPr>
            <a:r>
              <a:rPr lang="en-US" sz="7072">
                <a:solidFill>
                  <a:srgbClr val="000000"/>
                </a:solidFill>
                <a:latin typeface="HK Grotesk Bold"/>
              </a:rPr>
              <a:t>Objectives</a:t>
            </a:r>
          </a:p>
        </p:txBody>
      </p:sp>
      <p:sp>
        <p:nvSpPr>
          <p:cNvPr name="Freeform 3" id="3"/>
          <p:cNvSpPr/>
          <p:nvPr/>
        </p:nvSpPr>
        <p:spPr>
          <a:xfrm flipH="false" flipV="false" rot="-10094169">
            <a:off x="-2768217" y="5870308"/>
            <a:ext cx="6176663" cy="5906434"/>
          </a:xfrm>
          <a:custGeom>
            <a:avLst/>
            <a:gdLst/>
            <a:ahLst/>
            <a:cxnLst/>
            <a:rect r="r" b="b" t="t" l="l"/>
            <a:pathLst>
              <a:path h="5906434" w="6176663">
                <a:moveTo>
                  <a:pt x="0" y="0"/>
                </a:moveTo>
                <a:lnTo>
                  <a:pt x="6176663" y="0"/>
                </a:lnTo>
                <a:lnTo>
                  <a:pt x="6176663" y="5906433"/>
                </a:lnTo>
                <a:lnTo>
                  <a:pt x="0" y="5906433"/>
                </a:lnTo>
                <a:lnTo>
                  <a:pt x="0" y="0"/>
                </a:lnTo>
                <a:close/>
              </a:path>
            </a:pathLst>
          </a:custGeom>
          <a:blipFill>
            <a:blip r:embed="rId2"/>
            <a:stretch>
              <a:fillRect l="0" t="0" r="0" b="0"/>
            </a:stretch>
          </a:blipFill>
        </p:spPr>
      </p:sp>
      <p:sp>
        <p:nvSpPr>
          <p:cNvPr name="Freeform 4" id="4"/>
          <p:cNvSpPr/>
          <p:nvPr/>
        </p:nvSpPr>
        <p:spPr>
          <a:xfrm flipH="false" flipV="false" rot="9440951">
            <a:off x="-957979" y="335262"/>
            <a:ext cx="2207918" cy="2092002"/>
          </a:xfrm>
          <a:custGeom>
            <a:avLst/>
            <a:gdLst/>
            <a:ahLst/>
            <a:cxnLst/>
            <a:rect r="r" b="b" t="t" l="l"/>
            <a:pathLst>
              <a:path h="2092002" w="2207918">
                <a:moveTo>
                  <a:pt x="0" y="0"/>
                </a:moveTo>
                <a:lnTo>
                  <a:pt x="2207919" y="0"/>
                </a:lnTo>
                <a:lnTo>
                  <a:pt x="2207919" y="2092002"/>
                </a:lnTo>
                <a:lnTo>
                  <a:pt x="0" y="2092002"/>
                </a:lnTo>
                <a:lnTo>
                  <a:pt x="0" y="0"/>
                </a:lnTo>
                <a:close/>
              </a:path>
            </a:pathLst>
          </a:custGeom>
          <a:blipFill>
            <a:blip r:embed="rId3"/>
            <a:stretch>
              <a:fillRect l="0" t="0" r="0" b="0"/>
            </a:stretch>
          </a:blipFill>
        </p:spPr>
      </p:sp>
      <p:sp>
        <p:nvSpPr>
          <p:cNvPr name="TextBox 5" id="5"/>
          <p:cNvSpPr txBox="true"/>
          <p:nvPr/>
        </p:nvSpPr>
        <p:spPr>
          <a:xfrm rot="0">
            <a:off x="2076037" y="3570580"/>
            <a:ext cx="12710723" cy="5497231"/>
          </a:xfrm>
          <a:prstGeom prst="rect">
            <a:avLst/>
          </a:prstGeom>
        </p:spPr>
        <p:txBody>
          <a:bodyPr anchor="t" rtlCol="false" tIns="0" lIns="0" bIns="0" rIns="0">
            <a:spAutoFit/>
          </a:bodyPr>
          <a:lstStyle/>
          <a:p>
            <a:pPr algn="just" marL="630145" indent="-315072" lvl="1">
              <a:lnSpc>
                <a:spcPts val="4086"/>
              </a:lnSpc>
              <a:buFont typeface="Arial"/>
              <a:buChar char="•"/>
            </a:pPr>
            <a:r>
              <a:rPr lang="en-US" sz="2918">
                <a:solidFill>
                  <a:srgbClr val="000000"/>
                </a:solidFill>
                <a:latin typeface="Canva Sans"/>
              </a:rPr>
              <a:t>Gather a comprehensive an</a:t>
            </a:r>
            <a:r>
              <a:rPr lang="en-US" sz="2918">
                <a:solidFill>
                  <a:srgbClr val="000000"/>
                </a:solidFill>
                <a:latin typeface="Canva Sans"/>
              </a:rPr>
              <a:t>d diverse dataset of speech samples encompassing various emotional expressions, languages, demographics, and real-world contexts.</a:t>
            </a:r>
          </a:p>
          <a:p>
            <a:pPr algn="just">
              <a:lnSpc>
                <a:spcPts val="4086"/>
              </a:lnSpc>
            </a:pPr>
          </a:p>
          <a:p>
            <a:pPr algn="just" marL="630145" indent="-315072" lvl="1">
              <a:lnSpc>
                <a:spcPts val="4086"/>
              </a:lnSpc>
              <a:buFont typeface="Arial"/>
              <a:buChar char="•"/>
            </a:pPr>
            <a:r>
              <a:rPr lang="en-US" sz="2918">
                <a:solidFill>
                  <a:srgbClr val="000000"/>
                </a:solidFill>
                <a:latin typeface="Canva Sans"/>
              </a:rPr>
              <a:t>Explore and select the most relevant audio features, such as prosodic features, spectral features for emotion recognition.</a:t>
            </a:r>
          </a:p>
          <a:p>
            <a:pPr algn="just">
              <a:lnSpc>
                <a:spcPts val="4086"/>
              </a:lnSpc>
            </a:pPr>
          </a:p>
          <a:p>
            <a:pPr algn="just" marL="630145" indent="-315072" lvl="1">
              <a:lnSpc>
                <a:spcPts val="4086"/>
              </a:lnSpc>
              <a:buFont typeface="Arial"/>
              <a:buChar char="•"/>
            </a:pPr>
            <a:r>
              <a:rPr lang="en-US" sz="2918">
                <a:solidFill>
                  <a:srgbClr val="000000"/>
                </a:solidFill>
                <a:latin typeface="Canva Sans"/>
              </a:rPr>
              <a:t>Optimize the system for real-time processing, ensuring low latency for applications requiring instantaneous emotion recognition.</a:t>
            </a:r>
          </a:p>
          <a:p>
            <a:pPr algn="r">
              <a:lnSpc>
                <a:spcPts val="7439"/>
              </a:lnSpc>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0">
            <a:off x="5146123" y="1355511"/>
            <a:ext cx="7995755" cy="7575978"/>
          </a:xfrm>
          <a:custGeom>
            <a:avLst/>
            <a:gdLst/>
            <a:ahLst/>
            <a:cxnLst/>
            <a:rect r="r" b="b" t="t" l="l"/>
            <a:pathLst>
              <a:path h="7575978" w="7995755">
                <a:moveTo>
                  <a:pt x="0" y="0"/>
                </a:moveTo>
                <a:lnTo>
                  <a:pt x="7995754" y="0"/>
                </a:lnTo>
                <a:lnTo>
                  <a:pt x="7995754" y="7575978"/>
                </a:lnTo>
                <a:lnTo>
                  <a:pt x="0" y="7575978"/>
                </a:lnTo>
                <a:lnTo>
                  <a:pt x="0" y="0"/>
                </a:lnTo>
                <a:close/>
              </a:path>
            </a:pathLst>
          </a:custGeom>
          <a:blipFill>
            <a:blip r:embed="rId2"/>
            <a:stretch>
              <a:fillRect l="0" t="0" r="0" b="0"/>
            </a:stretch>
          </a:blipFill>
        </p:spPr>
      </p:sp>
      <p:sp>
        <p:nvSpPr>
          <p:cNvPr name="Freeform 3" id="3"/>
          <p:cNvSpPr/>
          <p:nvPr/>
        </p:nvSpPr>
        <p:spPr>
          <a:xfrm flipH="false" flipV="false" rot="-5033790">
            <a:off x="-3142758" y="5113384"/>
            <a:ext cx="7336933" cy="6529870"/>
          </a:xfrm>
          <a:custGeom>
            <a:avLst/>
            <a:gdLst/>
            <a:ahLst/>
            <a:cxnLst/>
            <a:rect r="r" b="b" t="t" l="l"/>
            <a:pathLst>
              <a:path h="6529870" w="7336933">
                <a:moveTo>
                  <a:pt x="0" y="0"/>
                </a:moveTo>
                <a:lnTo>
                  <a:pt x="7336932" y="0"/>
                </a:lnTo>
                <a:lnTo>
                  <a:pt x="7336932" y="6529871"/>
                </a:lnTo>
                <a:lnTo>
                  <a:pt x="0" y="6529871"/>
                </a:lnTo>
                <a:lnTo>
                  <a:pt x="0" y="0"/>
                </a:lnTo>
                <a:close/>
              </a:path>
            </a:pathLst>
          </a:custGeom>
          <a:blipFill>
            <a:blip r:embed="rId3"/>
            <a:stretch>
              <a:fillRect l="0" t="0" r="0" b="0"/>
            </a:stretch>
          </a:blipFill>
        </p:spPr>
      </p:sp>
      <p:sp>
        <p:nvSpPr>
          <p:cNvPr name="TextBox 4" id="4"/>
          <p:cNvSpPr txBox="true"/>
          <p:nvPr/>
        </p:nvSpPr>
        <p:spPr>
          <a:xfrm rot="0">
            <a:off x="3861293" y="4620132"/>
            <a:ext cx="10565414" cy="1056261"/>
          </a:xfrm>
          <a:prstGeom prst="rect">
            <a:avLst/>
          </a:prstGeom>
        </p:spPr>
        <p:txBody>
          <a:bodyPr anchor="t" rtlCol="false" tIns="0" lIns="0" bIns="0" rIns="0">
            <a:spAutoFit/>
          </a:bodyPr>
          <a:lstStyle/>
          <a:p>
            <a:pPr algn="ctr">
              <a:lnSpc>
                <a:spcPts val="8345"/>
              </a:lnSpc>
            </a:pPr>
            <a:r>
              <a:rPr lang="en-US" sz="7072">
                <a:solidFill>
                  <a:srgbClr val="FFFFFF"/>
                </a:solidFill>
                <a:latin typeface="HK Grotesk Bold"/>
              </a:rPr>
              <a:t>06 Methodology </a:t>
            </a:r>
          </a:p>
        </p:txBody>
      </p:sp>
      <p:sp>
        <p:nvSpPr>
          <p:cNvPr name="Freeform 5" id="5"/>
          <p:cNvSpPr/>
          <p:nvPr/>
        </p:nvSpPr>
        <p:spPr>
          <a:xfrm flipH="false" flipV="false" rot="-447366">
            <a:off x="12955621" y="-916530"/>
            <a:ext cx="4068454" cy="3890459"/>
          </a:xfrm>
          <a:custGeom>
            <a:avLst/>
            <a:gdLst/>
            <a:ahLst/>
            <a:cxnLst/>
            <a:rect r="r" b="b" t="t" l="l"/>
            <a:pathLst>
              <a:path h="3890459" w="4068454">
                <a:moveTo>
                  <a:pt x="0" y="0"/>
                </a:moveTo>
                <a:lnTo>
                  <a:pt x="4068454" y="0"/>
                </a:lnTo>
                <a:lnTo>
                  <a:pt x="4068454" y="3890460"/>
                </a:lnTo>
                <a:lnTo>
                  <a:pt x="0" y="3890460"/>
                </a:lnTo>
                <a:lnTo>
                  <a:pt x="0" y="0"/>
                </a:lnTo>
                <a:close/>
              </a:path>
            </a:pathLst>
          </a:custGeom>
          <a:blipFill>
            <a:blip r:embed="rId4"/>
            <a:stretch>
              <a:fillRect l="0" t="0" r="0" b="0"/>
            </a:stretch>
          </a:blipFill>
        </p:spPr>
      </p:sp>
      <p:sp>
        <p:nvSpPr>
          <p:cNvPr name="Freeform 6" id="6"/>
          <p:cNvSpPr/>
          <p:nvPr/>
        </p:nvSpPr>
        <p:spPr>
          <a:xfrm flipH="false" flipV="false" rot="-447366">
            <a:off x="17494525" y="9179016"/>
            <a:ext cx="4068454" cy="3890459"/>
          </a:xfrm>
          <a:custGeom>
            <a:avLst/>
            <a:gdLst/>
            <a:ahLst/>
            <a:cxnLst/>
            <a:rect r="r" b="b" t="t" l="l"/>
            <a:pathLst>
              <a:path h="3890459" w="4068454">
                <a:moveTo>
                  <a:pt x="0" y="0"/>
                </a:moveTo>
                <a:lnTo>
                  <a:pt x="4068454" y="0"/>
                </a:lnTo>
                <a:lnTo>
                  <a:pt x="4068454" y="3890459"/>
                </a:lnTo>
                <a:lnTo>
                  <a:pt x="0" y="3890459"/>
                </a:lnTo>
                <a:lnTo>
                  <a:pt x="0" y="0"/>
                </a:lnTo>
                <a:close/>
              </a:path>
            </a:pathLst>
          </a:custGeom>
          <a:blipFill>
            <a:blip r:embed="rId4"/>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4494633">
            <a:off x="-2022061" y="8242530"/>
            <a:ext cx="4315504" cy="4088940"/>
          </a:xfrm>
          <a:custGeom>
            <a:avLst/>
            <a:gdLst/>
            <a:ahLst/>
            <a:cxnLst/>
            <a:rect r="r" b="b" t="t" l="l"/>
            <a:pathLst>
              <a:path h="4088940" w="4315504">
                <a:moveTo>
                  <a:pt x="0" y="0"/>
                </a:moveTo>
                <a:lnTo>
                  <a:pt x="4315504" y="0"/>
                </a:lnTo>
                <a:lnTo>
                  <a:pt x="4315504" y="4088940"/>
                </a:lnTo>
                <a:lnTo>
                  <a:pt x="0" y="4088940"/>
                </a:lnTo>
                <a:lnTo>
                  <a:pt x="0" y="0"/>
                </a:lnTo>
                <a:close/>
              </a:path>
            </a:pathLst>
          </a:custGeom>
          <a:blipFill>
            <a:blip r:embed="rId2"/>
            <a:stretch>
              <a:fillRect l="0" t="0" r="0" b="0"/>
            </a:stretch>
          </a:blipFill>
        </p:spPr>
      </p:sp>
      <p:sp>
        <p:nvSpPr>
          <p:cNvPr name="TextBox 3" id="3"/>
          <p:cNvSpPr txBox="true"/>
          <p:nvPr/>
        </p:nvSpPr>
        <p:spPr>
          <a:xfrm rot="0">
            <a:off x="2689718" y="684915"/>
            <a:ext cx="12908564" cy="1056261"/>
          </a:xfrm>
          <a:prstGeom prst="rect">
            <a:avLst/>
          </a:prstGeom>
        </p:spPr>
        <p:txBody>
          <a:bodyPr anchor="t" rtlCol="false" tIns="0" lIns="0" bIns="0" rIns="0">
            <a:spAutoFit/>
          </a:bodyPr>
          <a:lstStyle/>
          <a:p>
            <a:pPr algn="ctr">
              <a:lnSpc>
                <a:spcPts val="8345"/>
              </a:lnSpc>
            </a:pPr>
            <a:r>
              <a:rPr lang="en-US" sz="7072">
                <a:solidFill>
                  <a:srgbClr val="000000"/>
                </a:solidFill>
                <a:latin typeface="HK Grotesk"/>
              </a:rPr>
              <a:t>Methodology </a:t>
            </a:r>
          </a:p>
        </p:txBody>
      </p:sp>
      <p:sp>
        <p:nvSpPr>
          <p:cNvPr name="Freeform 4" id="4"/>
          <p:cNvSpPr/>
          <p:nvPr/>
        </p:nvSpPr>
        <p:spPr>
          <a:xfrm flipH="false" flipV="false" rot="313119">
            <a:off x="15158388" y="-1579634"/>
            <a:ext cx="5214256" cy="4986132"/>
          </a:xfrm>
          <a:custGeom>
            <a:avLst/>
            <a:gdLst/>
            <a:ahLst/>
            <a:cxnLst/>
            <a:rect r="r" b="b" t="t" l="l"/>
            <a:pathLst>
              <a:path h="4986132" w="5214256">
                <a:moveTo>
                  <a:pt x="0" y="0"/>
                </a:moveTo>
                <a:lnTo>
                  <a:pt x="5214256" y="0"/>
                </a:lnTo>
                <a:lnTo>
                  <a:pt x="5214256" y="4986132"/>
                </a:lnTo>
                <a:lnTo>
                  <a:pt x="0" y="4986132"/>
                </a:lnTo>
                <a:lnTo>
                  <a:pt x="0" y="0"/>
                </a:lnTo>
                <a:close/>
              </a:path>
            </a:pathLst>
          </a:custGeom>
          <a:blipFill>
            <a:blip r:embed="rId3"/>
            <a:stretch>
              <a:fillRect l="0" t="0" r="0" b="0"/>
            </a:stretch>
          </a:blipFill>
        </p:spPr>
      </p:sp>
      <p:sp>
        <p:nvSpPr>
          <p:cNvPr name="TextBox 5" id="5"/>
          <p:cNvSpPr txBox="true"/>
          <p:nvPr/>
        </p:nvSpPr>
        <p:spPr>
          <a:xfrm rot="0">
            <a:off x="1028700" y="2547891"/>
            <a:ext cx="16230600" cy="7181215"/>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000000"/>
                </a:solidFill>
                <a:latin typeface="Canva Sans"/>
              </a:rPr>
              <a:t>Gather a dataset containing audio samples of speech with labeled emotions</a:t>
            </a:r>
          </a:p>
          <a:p>
            <a:pPr>
              <a:lnSpc>
                <a:spcPts val="4759"/>
              </a:lnSpc>
            </a:pPr>
          </a:p>
          <a:p>
            <a:pPr marL="734059" indent="-367030" lvl="1">
              <a:lnSpc>
                <a:spcPts val="4759"/>
              </a:lnSpc>
              <a:buFont typeface="Arial"/>
              <a:buChar char="•"/>
            </a:pPr>
            <a:r>
              <a:rPr lang="en-US" sz="3399">
                <a:solidFill>
                  <a:srgbClr val="000000"/>
                </a:solidFill>
                <a:latin typeface="Canva Sans"/>
              </a:rPr>
              <a:t>Utilize the Librosa library to extract audio features from the data.</a:t>
            </a:r>
          </a:p>
          <a:p>
            <a:pPr>
              <a:lnSpc>
                <a:spcPts val="4759"/>
              </a:lnSpc>
            </a:pPr>
          </a:p>
          <a:p>
            <a:pPr marL="734059" indent="-367030" lvl="1">
              <a:lnSpc>
                <a:spcPts val="4759"/>
              </a:lnSpc>
              <a:buFont typeface="Arial"/>
              <a:buChar char="•"/>
            </a:pPr>
            <a:r>
              <a:rPr lang="en-US" sz="3399">
                <a:solidFill>
                  <a:srgbClr val="000000"/>
                </a:solidFill>
                <a:latin typeface="Canva Sans"/>
              </a:rPr>
              <a:t>Divide your dataset into training, validation, and test sets to evaluate model performance effectively.</a:t>
            </a:r>
          </a:p>
          <a:p>
            <a:pPr>
              <a:lnSpc>
                <a:spcPts val="4759"/>
              </a:lnSpc>
            </a:pPr>
          </a:p>
          <a:p>
            <a:pPr marL="734059" indent="-367030" lvl="1">
              <a:lnSpc>
                <a:spcPts val="4759"/>
              </a:lnSpc>
              <a:buFont typeface="Arial"/>
              <a:buChar char="•"/>
            </a:pPr>
            <a:r>
              <a:rPr lang="en-US" sz="3399">
                <a:solidFill>
                  <a:srgbClr val="000000"/>
                </a:solidFill>
                <a:latin typeface="Canva Sans"/>
              </a:rPr>
              <a:t>Choose an appropriate machine learning model for SER. Common choices include Support Vector Machines (SVM), MLP.</a:t>
            </a:r>
          </a:p>
          <a:p>
            <a:pPr>
              <a:lnSpc>
                <a:spcPts val="4759"/>
              </a:lnSpc>
            </a:pPr>
          </a:p>
          <a:p>
            <a:pPr>
              <a:lnSpc>
                <a:spcPts val="4759"/>
              </a:lnSpc>
            </a:pP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4494633">
            <a:off x="-2022061" y="8242530"/>
            <a:ext cx="4315504" cy="4088940"/>
          </a:xfrm>
          <a:custGeom>
            <a:avLst/>
            <a:gdLst/>
            <a:ahLst/>
            <a:cxnLst/>
            <a:rect r="r" b="b" t="t" l="l"/>
            <a:pathLst>
              <a:path h="4088940" w="4315504">
                <a:moveTo>
                  <a:pt x="0" y="0"/>
                </a:moveTo>
                <a:lnTo>
                  <a:pt x="4315504" y="0"/>
                </a:lnTo>
                <a:lnTo>
                  <a:pt x="4315504" y="4088940"/>
                </a:lnTo>
                <a:lnTo>
                  <a:pt x="0" y="4088940"/>
                </a:lnTo>
                <a:lnTo>
                  <a:pt x="0" y="0"/>
                </a:lnTo>
                <a:close/>
              </a:path>
            </a:pathLst>
          </a:custGeom>
          <a:blipFill>
            <a:blip r:embed="rId2"/>
            <a:stretch>
              <a:fillRect l="0" t="0" r="0" b="0"/>
            </a:stretch>
          </a:blipFill>
        </p:spPr>
      </p:sp>
      <p:sp>
        <p:nvSpPr>
          <p:cNvPr name="TextBox 3" id="3"/>
          <p:cNvSpPr txBox="true"/>
          <p:nvPr/>
        </p:nvSpPr>
        <p:spPr>
          <a:xfrm rot="0">
            <a:off x="2689718" y="684915"/>
            <a:ext cx="12908564" cy="1056261"/>
          </a:xfrm>
          <a:prstGeom prst="rect">
            <a:avLst/>
          </a:prstGeom>
        </p:spPr>
        <p:txBody>
          <a:bodyPr anchor="t" rtlCol="false" tIns="0" lIns="0" bIns="0" rIns="0">
            <a:spAutoFit/>
          </a:bodyPr>
          <a:lstStyle/>
          <a:p>
            <a:pPr algn="ctr">
              <a:lnSpc>
                <a:spcPts val="8345"/>
              </a:lnSpc>
            </a:pPr>
            <a:r>
              <a:rPr lang="en-US" sz="7072">
                <a:solidFill>
                  <a:srgbClr val="000000"/>
                </a:solidFill>
                <a:latin typeface="HK Grotesk"/>
              </a:rPr>
              <a:t>Methodology </a:t>
            </a:r>
          </a:p>
        </p:txBody>
      </p:sp>
      <p:sp>
        <p:nvSpPr>
          <p:cNvPr name="Freeform 4" id="4"/>
          <p:cNvSpPr/>
          <p:nvPr/>
        </p:nvSpPr>
        <p:spPr>
          <a:xfrm flipH="false" flipV="false" rot="313119">
            <a:off x="15158388" y="-1579634"/>
            <a:ext cx="5214256" cy="4986132"/>
          </a:xfrm>
          <a:custGeom>
            <a:avLst/>
            <a:gdLst/>
            <a:ahLst/>
            <a:cxnLst/>
            <a:rect r="r" b="b" t="t" l="l"/>
            <a:pathLst>
              <a:path h="4986132" w="5214256">
                <a:moveTo>
                  <a:pt x="0" y="0"/>
                </a:moveTo>
                <a:lnTo>
                  <a:pt x="5214256" y="0"/>
                </a:lnTo>
                <a:lnTo>
                  <a:pt x="5214256" y="4986132"/>
                </a:lnTo>
                <a:lnTo>
                  <a:pt x="0" y="4986132"/>
                </a:lnTo>
                <a:lnTo>
                  <a:pt x="0" y="0"/>
                </a:lnTo>
                <a:close/>
              </a:path>
            </a:pathLst>
          </a:custGeom>
          <a:blipFill>
            <a:blip r:embed="rId3"/>
            <a:stretch>
              <a:fillRect l="0" t="0" r="0" b="0"/>
            </a:stretch>
          </a:blipFill>
        </p:spPr>
      </p:sp>
      <p:sp>
        <p:nvSpPr>
          <p:cNvPr name="TextBox 5" id="5"/>
          <p:cNvSpPr txBox="true"/>
          <p:nvPr/>
        </p:nvSpPr>
        <p:spPr>
          <a:xfrm rot="0">
            <a:off x="1028700" y="2547891"/>
            <a:ext cx="16230600" cy="5380490"/>
          </a:xfrm>
          <a:prstGeom prst="rect">
            <a:avLst/>
          </a:prstGeom>
        </p:spPr>
        <p:txBody>
          <a:bodyPr anchor="t" rtlCol="false" tIns="0" lIns="0" bIns="0" rIns="0">
            <a:spAutoFit/>
          </a:bodyPr>
          <a:lstStyle/>
          <a:p>
            <a:pPr>
              <a:lnSpc>
                <a:spcPts val="4759"/>
              </a:lnSpc>
            </a:pPr>
          </a:p>
          <a:p>
            <a:pPr marL="734059" indent="-367030" lvl="1">
              <a:lnSpc>
                <a:spcPts val="4759"/>
              </a:lnSpc>
              <a:buFont typeface="Arial"/>
              <a:buChar char="•"/>
            </a:pPr>
            <a:r>
              <a:rPr lang="en-US" sz="3399">
                <a:solidFill>
                  <a:srgbClr val="000000"/>
                </a:solidFill>
                <a:latin typeface="Canva Sans"/>
              </a:rPr>
              <a:t>Train the selected machine learning model on the training data using the extracted and scaled features.</a:t>
            </a:r>
          </a:p>
          <a:p>
            <a:pPr>
              <a:lnSpc>
                <a:spcPts val="4759"/>
              </a:lnSpc>
            </a:pPr>
          </a:p>
          <a:p>
            <a:pPr marL="734059" indent="-367030" lvl="1">
              <a:lnSpc>
                <a:spcPts val="4759"/>
              </a:lnSpc>
              <a:buFont typeface="Arial"/>
              <a:buChar char="•"/>
            </a:pPr>
            <a:r>
              <a:rPr lang="en-US" sz="3399">
                <a:solidFill>
                  <a:srgbClr val="000000"/>
                </a:solidFill>
                <a:latin typeface="Canva Sans"/>
              </a:rPr>
              <a:t>Evaluate the trained model on the test dataset to assess its performance using appropriate evaluation metrics</a:t>
            </a:r>
          </a:p>
          <a:p>
            <a:pPr>
              <a:lnSpc>
                <a:spcPts val="4759"/>
              </a:lnSpc>
            </a:pPr>
          </a:p>
          <a:p>
            <a:pPr marL="734059" indent="-367030" lvl="1">
              <a:lnSpc>
                <a:spcPts val="4759"/>
              </a:lnSpc>
              <a:buFont typeface="Arial"/>
              <a:buChar char="•"/>
            </a:pPr>
            <a:r>
              <a:rPr lang="en-US" sz="3399">
                <a:solidFill>
                  <a:srgbClr val="000000"/>
                </a:solidFill>
                <a:latin typeface="Canva Sans"/>
              </a:rPr>
              <a:t>Once satisfied with the model's performance, deploy it for real-time or batch inference on new speech data</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232281" y="571647"/>
            <a:ext cx="6586285" cy="8950609"/>
          </a:xfrm>
          <a:custGeom>
            <a:avLst/>
            <a:gdLst/>
            <a:ahLst/>
            <a:cxnLst/>
            <a:rect r="r" b="b" t="t" l="l"/>
            <a:pathLst>
              <a:path h="8950609" w="6586285">
                <a:moveTo>
                  <a:pt x="0" y="0"/>
                </a:moveTo>
                <a:lnTo>
                  <a:pt x="6586286" y="0"/>
                </a:lnTo>
                <a:lnTo>
                  <a:pt x="6586286" y="8950608"/>
                </a:lnTo>
                <a:lnTo>
                  <a:pt x="0" y="8950608"/>
                </a:lnTo>
                <a:lnTo>
                  <a:pt x="0" y="0"/>
                </a:lnTo>
                <a:close/>
              </a:path>
            </a:pathLst>
          </a:custGeom>
          <a:blipFill>
            <a:blip r:embed="rId2"/>
            <a:stretch>
              <a:fillRect l="0" t="-6791" r="0" b="-13281"/>
            </a:stretch>
          </a:blipFill>
        </p:spPr>
      </p:sp>
      <p:sp>
        <p:nvSpPr>
          <p:cNvPr name="TextBox 3" id="3"/>
          <p:cNvSpPr txBox="true"/>
          <p:nvPr/>
        </p:nvSpPr>
        <p:spPr>
          <a:xfrm rot="0">
            <a:off x="591333" y="4561180"/>
            <a:ext cx="7146523" cy="971541"/>
          </a:xfrm>
          <a:prstGeom prst="rect">
            <a:avLst/>
          </a:prstGeom>
        </p:spPr>
        <p:txBody>
          <a:bodyPr anchor="t" rtlCol="false" tIns="0" lIns="0" bIns="0" rIns="0">
            <a:spAutoFit/>
          </a:bodyPr>
          <a:lstStyle/>
          <a:p>
            <a:pPr algn="l" marL="0" indent="0" lvl="0">
              <a:lnSpc>
                <a:spcPts val="7679"/>
              </a:lnSpc>
              <a:spcBef>
                <a:spcPct val="0"/>
              </a:spcBef>
            </a:pPr>
            <a:r>
              <a:rPr lang="en-US" sz="6399">
                <a:solidFill>
                  <a:srgbClr val="000000"/>
                </a:solidFill>
                <a:latin typeface="HK Grotesk Bold"/>
              </a:rPr>
              <a:t>BLOCK DIAGRAM</a:t>
            </a:r>
          </a:p>
        </p:txBody>
      </p:sp>
      <p:sp>
        <p:nvSpPr>
          <p:cNvPr name="Freeform 4" id="4"/>
          <p:cNvSpPr/>
          <p:nvPr/>
        </p:nvSpPr>
        <p:spPr>
          <a:xfrm flipH="false" flipV="false" rot="313119">
            <a:off x="15158388" y="-1579634"/>
            <a:ext cx="5214256" cy="4986132"/>
          </a:xfrm>
          <a:custGeom>
            <a:avLst/>
            <a:gdLst/>
            <a:ahLst/>
            <a:cxnLst/>
            <a:rect r="r" b="b" t="t" l="l"/>
            <a:pathLst>
              <a:path h="4986132" w="5214256">
                <a:moveTo>
                  <a:pt x="0" y="0"/>
                </a:moveTo>
                <a:lnTo>
                  <a:pt x="5214256" y="0"/>
                </a:lnTo>
                <a:lnTo>
                  <a:pt x="5214256" y="4986132"/>
                </a:lnTo>
                <a:lnTo>
                  <a:pt x="0" y="4986132"/>
                </a:lnTo>
                <a:lnTo>
                  <a:pt x="0" y="0"/>
                </a:lnTo>
                <a:close/>
              </a:path>
            </a:pathLst>
          </a:custGeom>
          <a:blipFill>
            <a:blip r:embed="rId3"/>
            <a:stretch>
              <a:fillRect l="0" t="0" r="0" b="0"/>
            </a:stretch>
          </a:blipFill>
        </p:spPr>
      </p:sp>
      <p:sp>
        <p:nvSpPr>
          <p:cNvPr name="Freeform 5" id="5"/>
          <p:cNvSpPr/>
          <p:nvPr/>
        </p:nvSpPr>
        <p:spPr>
          <a:xfrm flipH="false" flipV="false" rot="4494633">
            <a:off x="-1129052" y="8242530"/>
            <a:ext cx="4315504" cy="4088940"/>
          </a:xfrm>
          <a:custGeom>
            <a:avLst/>
            <a:gdLst/>
            <a:ahLst/>
            <a:cxnLst/>
            <a:rect r="r" b="b" t="t" l="l"/>
            <a:pathLst>
              <a:path h="4088940" w="4315504">
                <a:moveTo>
                  <a:pt x="0" y="0"/>
                </a:moveTo>
                <a:lnTo>
                  <a:pt x="4315504" y="0"/>
                </a:lnTo>
                <a:lnTo>
                  <a:pt x="4315504" y="4088940"/>
                </a:lnTo>
                <a:lnTo>
                  <a:pt x="0" y="4088940"/>
                </a:lnTo>
                <a:lnTo>
                  <a:pt x="0" y="0"/>
                </a:lnTo>
                <a:close/>
              </a:path>
            </a:pathLst>
          </a:custGeom>
          <a:blipFill>
            <a:blip r:embed="rId4"/>
            <a:stretch>
              <a:fillRect l="0" t="0" r="0" b="0"/>
            </a:stretch>
          </a:blipFill>
        </p:spPr>
      </p:sp>
      <p:sp>
        <p:nvSpPr>
          <p:cNvPr name="Freeform 6" id="6"/>
          <p:cNvSpPr/>
          <p:nvPr/>
        </p:nvSpPr>
        <p:spPr>
          <a:xfrm flipH="false" flipV="false" rot="-447366">
            <a:off x="-3030010" y="-916530"/>
            <a:ext cx="4068454" cy="3890459"/>
          </a:xfrm>
          <a:custGeom>
            <a:avLst/>
            <a:gdLst/>
            <a:ahLst/>
            <a:cxnLst/>
            <a:rect r="r" b="b" t="t" l="l"/>
            <a:pathLst>
              <a:path h="3890459" w="4068454">
                <a:moveTo>
                  <a:pt x="0" y="0"/>
                </a:moveTo>
                <a:lnTo>
                  <a:pt x="4068454" y="0"/>
                </a:lnTo>
                <a:lnTo>
                  <a:pt x="4068454" y="3890460"/>
                </a:lnTo>
                <a:lnTo>
                  <a:pt x="0" y="3890460"/>
                </a:lnTo>
                <a:lnTo>
                  <a:pt x="0" y="0"/>
                </a:lnTo>
                <a:close/>
              </a:path>
            </a:pathLst>
          </a:custGeom>
          <a:blipFill>
            <a:blip r:embed="rId3"/>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5828" t="0" r="-5828" b="0"/>
            </a:stretch>
          </a:blipFill>
        </p:spPr>
      </p:sp>
      <p:grpSp>
        <p:nvGrpSpPr>
          <p:cNvPr name="Group 3" id="3"/>
          <p:cNvGrpSpPr/>
          <p:nvPr/>
        </p:nvGrpSpPr>
        <p:grpSpPr>
          <a:xfrm rot="0">
            <a:off x="1028700" y="1028700"/>
            <a:ext cx="8115300" cy="8094492"/>
            <a:chOff x="0" y="0"/>
            <a:chExt cx="10820400" cy="10792656"/>
          </a:xfrm>
        </p:grpSpPr>
        <p:sp>
          <p:nvSpPr>
            <p:cNvPr name="TextBox 4" id="4"/>
            <p:cNvSpPr txBox="true"/>
            <p:nvPr/>
          </p:nvSpPr>
          <p:spPr>
            <a:xfrm rot="0">
              <a:off x="0" y="9525"/>
              <a:ext cx="10820400" cy="1604926"/>
            </a:xfrm>
            <a:prstGeom prst="rect">
              <a:avLst/>
            </a:prstGeom>
          </p:spPr>
          <p:txBody>
            <a:bodyPr anchor="t" rtlCol="false" tIns="0" lIns="0" bIns="0" rIns="0">
              <a:spAutoFit/>
            </a:bodyPr>
            <a:lstStyle/>
            <a:p>
              <a:pPr>
                <a:lnSpc>
                  <a:spcPts val="9440"/>
                </a:lnSpc>
              </a:pPr>
              <a:r>
                <a:rPr lang="en-US" sz="8000">
                  <a:solidFill>
                    <a:srgbClr val="000000"/>
                  </a:solidFill>
                  <a:latin typeface="HK Grotesk Bold"/>
                </a:rPr>
                <a:t>Agenda</a:t>
              </a:r>
            </a:p>
          </p:txBody>
        </p:sp>
        <p:sp>
          <p:nvSpPr>
            <p:cNvPr name="TextBox 5" id="5"/>
            <p:cNvSpPr txBox="true"/>
            <p:nvPr/>
          </p:nvSpPr>
          <p:spPr>
            <a:xfrm rot="0">
              <a:off x="0" y="2385172"/>
              <a:ext cx="8149130" cy="8407484"/>
            </a:xfrm>
            <a:prstGeom prst="rect">
              <a:avLst/>
            </a:prstGeom>
          </p:spPr>
          <p:txBody>
            <a:bodyPr anchor="t" rtlCol="false" tIns="0" lIns="0" bIns="0" rIns="0">
              <a:spAutoFit/>
            </a:bodyPr>
            <a:lstStyle/>
            <a:p>
              <a:pPr>
                <a:lnSpc>
                  <a:spcPts val="5589"/>
                </a:lnSpc>
              </a:pPr>
              <a:r>
                <a:rPr lang="en-US" sz="3992">
                  <a:solidFill>
                    <a:srgbClr val="000000"/>
                  </a:solidFill>
                  <a:latin typeface="Arimo Bold"/>
                </a:rPr>
                <a:t>01. Introduction</a:t>
              </a:r>
            </a:p>
            <a:p>
              <a:pPr>
                <a:lnSpc>
                  <a:spcPts val="5589"/>
                </a:lnSpc>
              </a:pPr>
              <a:r>
                <a:rPr lang="en-US" sz="3992">
                  <a:solidFill>
                    <a:srgbClr val="000000"/>
                  </a:solidFill>
                  <a:latin typeface="Arimo Bold"/>
                </a:rPr>
                <a:t>02. Related Works</a:t>
              </a:r>
            </a:p>
            <a:p>
              <a:pPr>
                <a:lnSpc>
                  <a:spcPts val="5589"/>
                </a:lnSpc>
              </a:pPr>
              <a:r>
                <a:rPr lang="en-US" sz="3992">
                  <a:solidFill>
                    <a:srgbClr val="000000"/>
                  </a:solidFill>
                  <a:latin typeface="Arimo Bold"/>
                </a:rPr>
                <a:t>03. Gaps Identified</a:t>
              </a:r>
            </a:p>
            <a:p>
              <a:pPr>
                <a:lnSpc>
                  <a:spcPts val="5589"/>
                </a:lnSpc>
              </a:pPr>
              <a:r>
                <a:rPr lang="en-US" sz="3992">
                  <a:solidFill>
                    <a:srgbClr val="000000"/>
                  </a:solidFill>
                  <a:latin typeface="Arimo Bold"/>
                </a:rPr>
                <a:t>04. Problem Statement</a:t>
              </a:r>
            </a:p>
            <a:p>
              <a:pPr>
                <a:lnSpc>
                  <a:spcPts val="5589"/>
                </a:lnSpc>
              </a:pPr>
              <a:r>
                <a:rPr lang="en-US" sz="3992">
                  <a:solidFill>
                    <a:srgbClr val="000000"/>
                  </a:solidFill>
                  <a:latin typeface="Arimo Bold"/>
                </a:rPr>
                <a:t>05. Objective</a:t>
              </a:r>
            </a:p>
            <a:p>
              <a:pPr>
                <a:lnSpc>
                  <a:spcPts val="5589"/>
                </a:lnSpc>
              </a:pPr>
              <a:r>
                <a:rPr lang="en-US" sz="3992">
                  <a:solidFill>
                    <a:srgbClr val="000000"/>
                  </a:solidFill>
                  <a:latin typeface="Arimo Bold"/>
                </a:rPr>
                <a:t>06. Methodology</a:t>
              </a:r>
            </a:p>
            <a:p>
              <a:pPr>
                <a:lnSpc>
                  <a:spcPts val="5589"/>
                </a:lnSpc>
              </a:pPr>
              <a:r>
                <a:rPr lang="en-US" sz="3992">
                  <a:solidFill>
                    <a:srgbClr val="000000"/>
                  </a:solidFill>
                  <a:latin typeface="Arimo Bold"/>
                </a:rPr>
                <a:t>07. Identifying Dataset</a:t>
              </a:r>
            </a:p>
            <a:p>
              <a:pPr>
                <a:lnSpc>
                  <a:spcPts val="5589"/>
                </a:lnSpc>
              </a:pPr>
              <a:r>
                <a:rPr lang="en-US" sz="3992">
                  <a:solidFill>
                    <a:srgbClr val="000000"/>
                  </a:solidFill>
                  <a:latin typeface="Arimo Bold"/>
                </a:rPr>
                <a:t>08. Result </a:t>
              </a:r>
            </a:p>
            <a:p>
              <a:pPr>
                <a:lnSpc>
                  <a:spcPts val="5589"/>
                </a:lnSpc>
              </a:pPr>
              <a:r>
                <a:rPr lang="en-US" sz="3992">
                  <a:solidFill>
                    <a:srgbClr val="000000"/>
                  </a:solidFill>
                  <a:latin typeface="Arimo Bold"/>
                </a:rPr>
                <a:t>09. Conclusion</a:t>
              </a:r>
            </a:p>
          </p:txBody>
        </p:sp>
      </p:gr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5624184">
            <a:off x="9190413" y="-1204481"/>
            <a:ext cx="9054625" cy="8058616"/>
          </a:xfrm>
          <a:custGeom>
            <a:avLst/>
            <a:gdLst/>
            <a:ahLst/>
            <a:cxnLst/>
            <a:rect r="r" b="b" t="t" l="l"/>
            <a:pathLst>
              <a:path h="8058616" w="9054625">
                <a:moveTo>
                  <a:pt x="0" y="0"/>
                </a:moveTo>
                <a:lnTo>
                  <a:pt x="9054625" y="0"/>
                </a:lnTo>
                <a:lnTo>
                  <a:pt x="9054625" y="8058616"/>
                </a:lnTo>
                <a:lnTo>
                  <a:pt x="0" y="8058616"/>
                </a:lnTo>
                <a:lnTo>
                  <a:pt x="0" y="0"/>
                </a:lnTo>
                <a:close/>
              </a:path>
            </a:pathLst>
          </a:custGeom>
          <a:blipFill>
            <a:blip r:embed="rId2"/>
            <a:stretch>
              <a:fillRect l="0" t="0" r="0" b="0"/>
            </a:stretch>
          </a:blipFill>
        </p:spPr>
      </p:sp>
      <p:sp>
        <p:nvSpPr>
          <p:cNvPr name="Freeform 3" id="3"/>
          <p:cNvSpPr/>
          <p:nvPr/>
        </p:nvSpPr>
        <p:spPr>
          <a:xfrm flipH="false" flipV="false" rot="-5017281">
            <a:off x="7304671" y="971407"/>
            <a:ext cx="1811240" cy="1716150"/>
          </a:xfrm>
          <a:custGeom>
            <a:avLst/>
            <a:gdLst/>
            <a:ahLst/>
            <a:cxnLst/>
            <a:rect r="r" b="b" t="t" l="l"/>
            <a:pathLst>
              <a:path h="1716150" w="1811240">
                <a:moveTo>
                  <a:pt x="0" y="0"/>
                </a:moveTo>
                <a:lnTo>
                  <a:pt x="1811240" y="0"/>
                </a:lnTo>
                <a:lnTo>
                  <a:pt x="1811240" y="1716150"/>
                </a:lnTo>
                <a:lnTo>
                  <a:pt x="0" y="1716150"/>
                </a:lnTo>
                <a:lnTo>
                  <a:pt x="0" y="0"/>
                </a:lnTo>
                <a:close/>
              </a:path>
            </a:pathLst>
          </a:custGeom>
          <a:blipFill>
            <a:blip r:embed="rId3"/>
            <a:stretch>
              <a:fillRect l="0" t="0" r="0" b="0"/>
            </a:stretch>
          </a:blipFill>
        </p:spPr>
      </p:sp>
      <p:sp>
        <p:nvSpPr>
          <p:cNvPr name="Freeform 4" id="4"/>
          <p:cNvSpPr/>
          <p:nvPr/>
        </p:nvSpPr>
        <p:spPr>
          <a:xfrm flipH="false" flipV="false" rot="-10567437">
            <a:off x="16126494" y="6825098"/>
            <a:ext cx="3789612" cy="3623816"/>
          </a:xfrm>
          <a:custGeom>
            <a:avLst/>
            <a:gdLst/>
            <a:ahLst/>
            <a:cxnLst/>
            <a:rect r="r" b="b" t="t" l="l"/>
            <a:pathLst>
              <a:path h="3623816" w="3789612">
                <a:moveTo>
                  <a:pt x="0" y="0"/>
                </a:moveTo>
                <a:lnTo>
                  <a:pt x="3789612" y="0"/>
                </a:lnTo>
                <a:lnTo>
                  <a:pt x="3789612" y="3623816"/>
                </a:lnTo>
                <a:lnTo>
                  <a:pt x="0" y="3623816"/>
                </a:lnTo>
                <a:lnTo>
                  <a:pt x="0" y="0"/>
                </a:lnTo>
                <a:close/>
              </a:path>
            </a:pathLst>
          </a:custGeom>
          <a:blipFill>
            <a:blip r:embed="rId4"/>
            <a:stretch>
              <a:fillRect l="0" t="0" r="0" b="0"/>
            </a:stretch>
          </a:blipFill>
        </p:spPr>
      </p:sp>
      <p:grpSp>
        <p:nvGrpSpPr>
          <p:cNvPr name="Group 5" id="5"/>
          <p:cNvGrpSpPr/>
          <p:nvPr/>
        </p:nvGrpSpPr>
        <p:grpSpPr>
          <a:xfrm rot="0">
            <a:off x="1028700" y="2942104"/>
            <a:ext cx="8934485" cy="7518104"/>
            <a:chOff x="0" y="0"/>
            <a:chExt cx="11912647" cy="10024139"/>
          </a:xfrm>
        </p:grpSpPr>
        <p:sp>
          <p:nvSpPr>
            <p:cNvPr name="TextBox 6" id="6"/>
            <p:cNvSpPr txBox="true"/>
            <p:nvPr/>
          </p:nvSpPr>
          <p:spPr>
            <a:xfrm rot="0">
              <a:off x="0" y="2137761"/>
              <a:ext cx="11912647" cy="7886378"/>
            </a:xfrm>
            <a:prstGeom prst="rect">
              <a:avLst/>
            </a:prstGeom>
          </p:spPr>
          <p:txBody>
            <a:bodyPr anchor="t" rtlCol="false" tIns="0" lIns="0" bIns="0" rIns="0">
              <a:spAutoFit/>
            </a:bodyPr>
            <a:lstStyle/>
            <a:p>
              <a:pPr>
                <a:lnSpc>
                  <a:spcPts val="9440"/>
                </a:lnSpc>
              </a:pPr>
              <a:r>
                <a:rPr lang="en-US" sz="8000">
                  <a:solidFill>
                    <a:srgbClr val="FFFFFF"/>
                  </a:solidFill>
                  <a:latin typeface="HK Grotesk Bold"/>
                </a:rPr>
                <a:t>Identifying Dataset</a:t>
              </a:r>
            </a:p>
            <a:p>
              <a:pPr>
                <a:lnSpc>
                  <a:spcPts val="9440"/>
                </a:lnSpc>
              </a:pPr>
            </a:p>
            <a:p>
              <a:pPr>
                <a:lnSpc>
                  <a:spcPts val="9440"/>
                </a:lnSpc>
              </a:pPr>
            </a:p>
            <a:p>
              <a:pPr>
                <a:lnSpc>
                  <a:spcPts val="9440"/>
                </a:lnSpc>
              </a:pPr>
            </a:p>
            <a:p>
              <a:pPr>
                <a:lnSpc>
                  <a:spcPts val="9440"/>
                </a:lnSpc>
              </a:pPr>
            </a:p>
          </p:txBody>
        </p:sp>
        <p:sp>
          <p:nvSpPr>
            <p:cNvPr name="TextBox 7" id="7"/>
            <p:cNvSpPr txBox="true"/>
            <p:nvPr/>
          </p:nvSpPr>
          <p:spPr>
            <a:xfrm rot="0">
              <a:off x="0" y="0"/>
              <a:ext cx="2514541" cy="1378478"/>
            </a:xfrm>
            <a:prstGeom prst="rect">
              <a:avLst/>
            </a:prstGeom>
          </p:spPr>
          <p:txBody>
            <a:bodyPr anchor="t" rtlCol="false" tIns="0" lIns="0" bIns="0" rIns="0">
              <a:spAutoFit/>
            </a:bodyPr>
            <a:lstStyle/>
            <a:p>
              <a:pPr algn="l" marL="0" indent="0" lvl="0">
                <a:lnSpc>
                  <a:spcPts val="8115"/>
                </a:lnSpc>
                <a:spcBef>
                  <a:spcPct val="0"/>
                </a:spcBef>
              </a:pPr>
              <a:r>
                <a:rPr lang="en-US" sz="6877">
                  <a:solidFill>
                    <a:srgbClr val="FFFFFF">
                      <a:alpha val="60000"/>
                    </a:srgbClr>
                  </a:solidFill>
                  <a:latin typeface="HK Grotesk Bold"/>
                </a:rPr>
                <a:t>07</a:t>
              </a:r>
            </a:p>
          </p:txBody>
        </p:sp>
      </p:gr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4494633">
            <a:off x="-2022061" y="8242530"/>
            <a:ext cx="4315504" cy="4088940"/>
          </a:xfrm>
          <a:custGeom>
            <a:avLst/>
            <a:gdLst/>
            <a:ahLst/>
            <a:cxnLst/>
            <a:rect r="r" b="b" t="t" l="l"/>
            <a:pathLst>
              <a:path h="4088940" w="4315504">
                <a:moveTo>
                  <a:pt x="0" y="0"/>
                </a:moveTo>
                <a:lnTo>
                  <a:pt x="4315504" y="0"/>
                </a:lnTo>
                <a:lnTo>
                  <a:pt x="4315504" y="4088940"/>
                </a:lnTo>
                <a:lnTo>
                  <a:pt x="0" y="4088940"/>
                </a:lnTo>
                <a:lnTo>
                  <a:pt x="0" y="0"/>
                </a:lnTo>
                <a:close/>
              </a:path>
            </a:pathLst>
          </a:custGeom>
          <a:blipFill>
            <a:blip r:embed="rId2"/>
            <a:stretch>
              <a:fillRect l="0" t="0" r="0" b="0"/>
            </a:stretch>
          </a:blipFill>
        </p:spPr>
      </p:sp>
      <p:sp>
        <p:nvSpPr>
          <p:cNvPr name="TextBox 3" id="3"/>
          <p:cNvSpPr txBox="true"/>
          <p:nvPr/>
        </p:nvSpPr>
        <p:spPr>
          <a:xfrm rot="0">
            <a:off x="2033870" y="505332"/>
            <a:ext cx="12908564" cy="1056261"/>
          </a:xfrm>
          <a:prstGeom prst="rect">
            <a:avLst/>
          </a:prstGeom>
        </p:spPr>
        <p:txBody>
          <a:bodyPr anchor="t" rtlCol="false" tIns="0" lIns="0" bIns="0" rIns="0">
            <a:spAutoFit/>
          </a:bodyPr>
          <a:lstStyle/>
          <a:p>
            <a:pPr algn="ctr">
              <a:lnSpc>
                <a:spcPts val="8345"/>
              </a:lnSpc>
            </a:pPr>
            <a:r>
              <a:rPr lang="en-US" sz="7072">
                <a:solidFill>
                  <a:srgbClr val="000000"/>
                </a:solidFill>
                <a:latin typeface="HK Grotesk Bold"/>
              </a:rPr>
              <a:t>Dataset</a:t>
            </a:r>
          </a:p>
        </p:txBody>
      </p:sp>
      <p:sp>
        <p:nvSpPr>
          <p:cNvPr name="Freeform 4" id="4"/>
          <p:cNvSpPr/>
          <p:nvPr/>
        </p:nvSpPr>
        <p:spPr>
          <a:xfrm flipH="false" flipV="false" rot="313119">
            <a:off x="15158388" y="-1579634"/>
            <a:ext cx="5214256" cy="4986132"/>
          </a:xfrm>
          <a:custGeom>
            <a:avLst/>
            <a:gdLst/>
            <a:ahLst/>
            <a:cxnLst/>
            <a:rect r="r" b="b" t="t" l="l"/>
            <a:pathLst>
              <a:path h="4986132" w="5214256">
                <a:moveTo>
                  <a:pt x="0" y="0"/>
                </a:moveTo>
                <a:lnTo>
                  <a:pt x="5214256" y="0"/>
                </a:lnTo>
                <a:lnTo>
                  <a:pt x="5214256" y="4986132"/>
                </a:lnTo>
                <a:lnTo>
                  <a:pt x="0" y="4986132"/>
                </a:lnTo>
                <a:lnTo>
                  <a:pt x="0" y="0"/>
                </a:lnTo>
                <a:close/>
              </a:path>
            </a:pathLst>
          </a:custGeom>
          <a:blipFill>
            <a:blip r:embed="rId3"/>
            <a:stretch>
              <a:fillRect l="0" t="0" r="0" b="0"/>
            </a:stretch>
          </a:blipFill>
        </p:spPr>
      </p:sp>
      <p:sp>
        <p:nvSpPr>
          <p:cNvPr name="TextBox 5" id="5"/>
          <p:cNvSpPr txBox="true"/>
          <p:nvPr/>
        </p:nvSpPr>
        <p:spPr>
          <a:xfrm rot="0">
            <a:off x="1028700" y="2770647"/>
            <a:ext cx="15317092" cy="7180548"/>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000000"/>
                </a:solidFill>
                <a:latin typeface="Canva Sans"/>
              </a:rPr>
              <a:t>RAVDESS (Ryerson Audio-Visual Database of Emotional Speech and Song) consists of audio recordings of actors portraying different emotions while speaking and singing. It includes a total of 8 emotional categories.</a:t>
            </a:r>
          </a:p>
          <a:p>
            <a:pPr marL="734059" indent="-367030" lvl="1">
              <a:lnSpc>
                <a:spcPts val="4759"/>
              </a:lnSpc>
              <a:buFont typeface="Arial"/>
              <a:buChar char="•"/>
            </a:pPr>
            <a:r>
              <a:rPr lang="en-US" sz="3399">
                <a:solidFill>
                  <a:srgbClr val="000000"/>
                </a:solidFill>
                <a:latin typeface="Canva Sans"/>
              </a:rPr>
              <a:t>SAVEE (Surrey Audio-Visual Expressed Emotion)</a:t>
            </a:r>
            <a:r>
              <a:rPr lang="en-US" sz="3399">
                <a:solidFill>
                  <a:srgbClr val="000000"/>
                </a:solidFill>
                <a:latin typeface="Canva Sans Semi-Bold"/>
              </a:rPr>
              <a:t> </a:t>
            </a:r>
            <a:r>
              <a:rPr lang="en-US" sz="3399">
                <a:solidFill>
                  <a:srgbClr val="000000"/>
                </a:solidFill>
                <a:latin typeface="Canva Sans"/>
              </a:rPr>
              <a:t>dataset containing emotional speech recordings from a few actors. It's suitable for initial experimentation and prototyping.</a:t>
            </a:r>
          </a:p>
          <a:p>
            <a:pPr marL="734059" indent="-367030" lvl="1">
              <a:lnSpc>
                <a:spcPts val="4759"/>
              </a:lnSpc>
              <a:buFont typeface="Arial"/>
              <a:buChar char="•"/>
            </a:pPr>
            <a:r>
              <a:rPr lang="en-US" sz="3399">
                <a:solidFill>
                  <a:srgbClr val="000000"/>
                </a:solidFill>
                <a:latin typeface="Canva Sans"/>
              </a:rPr>
              <a:t>CommonVoice is Mozilla's CommonVoice dataset contains a vast collection of multilingual voice recordings. While not labeled for emotions, it can be used for transfer learning and adaptation to specific SER tasks.</a:t>
            </a:r>
          </a:p>
          <a:p>
            <a:pPr>
              <a:lnSpc>
                <a:spcPts val="4759"/>
              </a:lnSpc>
            </a:pP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4494633">
            <a:off x="-2022061" y="8242530"/>
            <a:ext cx="4315504" cy="4088940"/>
          </a:xfrm>
          <a:custGeom>
            <a:avLst/>
            <a:gdLst/>
            <a:ahLst/>
            <a:cxnLst/>
            <a:rect r="r" b="b" t="t" l="l"/>
            <a:pathLst>
              <a:path h="4088940" w="4315504">
                <a:moveTo>
                  <a:pt x="0" y="0"/>
                </a:moveTo>
                <a:lnTo>
                  <a:pt x="4315504" y="0"/>
                </a:lnTo>
                <a:lnTo>
                  <a:pt x="4315504" y="4088940"/>
                </a:lnTo>
                <a:lnTo>
                  <a:pt x="0" y="4088940"/>
                </a:lnTo>
                <a:lnTo>
                  <a:pt x="0" y="0"/>
                </a:lnTo>
                <a:close/>
              </a:path>
            </a:pathLst>
          </a:custGeom>
          <a:blipFill>
            <a:blip r:embed="rId2"/>
            <a:stretch>
              <a:fillRect l="0" t="0" r="0" b="0"/>
            </a:stretch>
          </a:blipFill>
        </p:spPr>
      </p:sp>
      <p:sp>
        <p:nvSpPr>
          <p:cNvPr name="TextBox 3" id="3"/>
          <p:cNvSpPr txBox="true"/>
          <p:nvPr/>
        </p:nvSpPr>
        <p:spPr>
          <a:xfrm rot="0">
            <a:off x="2033870" y="231302"/>
            <a:ext cx="12908564" cy="1604321"/>
          </a:xfrm>
          <a:prstGeom prst="rect">
            <a:avLst/>
          </a:prstGeom>
        </p:spPr>
        <p:txBody>
          <a:bodyPr anchor="t" rtlCol="false" tIns="0" lIns="0" bIns="0" rIns="0">
            <a:spAutoFit/>
          </a:bodyPr>
          <a:lstStyle/>
          <a:p>
            <a:pPr algn="ctr">
              <a:lnSpc>
                <a:spcPts val="6339"/>
              </a:lnSpc>
            </a:pPr>
            <a:r>
              <a:rPr lang="en-US" sz="5372">
                <a:solidFill>
                  <a:srgbClr val="000000"/>
                </a:solidFill>
                <a:latin typeface="HK Grotesk Bold"/>
              </a:rPr>
              <a:t>Creating a Streamlit App for Emotion Prediction</a:t>
            </a:r>
          </a:p>
        </p:txBody>
      </p:sp>
      <p:sp>
        <p:nvSpPr>
          <p:cNvPr name="Freeform 4" id="4"/>
          <p:cNvSpPr/>
          <p:nvPr/>
        </p:nvSpPr>
        <p:spPr>
          <a:xfrm flipH="false" flipV="false" rot="313119">
            <a:off x="15158388" y="-1579634"/>
            <a:ext cx="5214256" cy="4986132"/>
          </a:xfrm>
          <a:custGeom>
            <a:avLst/>
            <a:gdLst/>
            <a:ahLst/>
            <a:cxnLst/>
            <a:rect r="r" b="b" t="t" l="l"/>
            <a:pathLst>
              <a:path h="4986132" w="5214256">
                <a:moveTo>
                  <a:pt x="0" y="0"/>
                </a:moveTo>
                <a:lnTo>
                  <a:pt x="5214256" y="0"/>
                </a:lnTo>
                <a:lnTo>
                  <a:pt x="5214256" y="4986132"/>
                </a:lnTo>
                <a:lnTo>
                  <a:pt x="0" y="4986132"/>
                </a:lnTo>
                <a:lnTo>
                  <a:pt x="0" y="0"/>
                </a:lnTo>
                <a:close/>
              </a:path>
            </a:pathLst>
          </a:custGeom>
          <a:blipFill>
            <a:blip r:embed="rId3"/>
            <a:stretch>
              <a:fillRect l="0" t="0" r="0" b="0"/>
            </a:stretch>
          </a:blipFill>
        </p:spPr>
      </p:sp>
      <p:sp>
        <p:nvSpPr>
          <p:cNvPr name="TextBox 5" id="5"/>
          <p:cNvSpPr txBox="true"/>
          <p:nvPr/>
        </p:nvSpPr>
        <p:spPr>
          <a:xfrm rot="0">
            <a:off x="549268" y="1488567"/>
            <a:ext cx="17574327" cy="8798433"/>
          </a:xfrm>
          <a:prstGeom prst="rect">
            <a:avLst/>
          </a:prstGeom>
        </p:spPr>
        <p:txBody>
          <a:bodyPr anchor="t" rtlCol="false" tIns="0" lIns="0" bIns="0" rIns="0">
            <a:spAutoFit/>
          </a:bodyPr>
          <a:lstStyle/>
          <a:p>
            <a:pPr marL="582927" indent="-291463" lvl="1">
              <a:lnSpc>
                <a:spcPts val="3185"/>
              </a:lnSpc>
              <a:buFont typeface="Arial"/>
              <a:buChar char="•"/>
            </a:pPr>
            <a:r>
              <a:rPr lang="en-US" sz="2699">
                <a:solidFill>
                  <a:srgbClr val="000000"/>
                </a:solidFill>
                <a:latin typeface="HK Grotesk Bold"/>
              </a:rPr>
              <a:t>User-Friendly Interface:</a:t>
            </a:r>
          </a:p>
          <a:p>
            <a:pPr marL="1165854" indent="-388618" lvl="2">
              <a:lnSpc>
                <a:spcPts val="3185"/>
              </a:lnSpc>
              <a:buFont typeface="Arial"/>
              <a:buChar char="⚬"/>
            </a:pPr>
            <a:r>
              <a:rPr lang="en-US" sz="2699">
                <a:solidFill>
                  <a:srgbClr val="000000"/>
                </a:solidFill>
                <a:latin typeface="HK Grotesk Bold"/>
              </a:rPr>
              <a:t>Ensure the interface is intuitive and user-friendly.</a:t>
            </a:r>
          </a:p>
          <a:p>
            <a:pPr marL="582927" indent="-291463" lvl="1">
              <a:lnSpc>
                <a:spcPts val="3185"/>
              </a:lnSpc>
              <a:buFont typeface="Arial"/>
              <a:buChar char="•"/>
            </a:pPr>
            <a:r>
              <a:rPr lang="en-US" sz="2699">
                <a:solidFill>
                  <a:srgbClr val="000000"/>
                </a:solidFill>
                <a:latin typeface="HK Grotesk Bold"/>
              </a:rPr>
              <a:t>Recording Feature:</a:t>
            </a:r>
          </a:p>
          <a:p>
            <a:pPr marL="1165854" indent="-388618" lvl="2">
              <a:lnSpc>
                <a:spcPts val="3185"/>
              </a:lnSpc>
              <a:buFont typeface="Arial"/>
              <a:buChar char="⚬"/>
            </a:pPr>
            <a:r>
              <a:rPr lang="en-US" sz="2699">
                <a:solidFill>
                  <a:srgbClr val="000000"/>
                </a:solidFill>
                <a:latin typeface="HK Grotesk Bold"/>
              </a:rPr>
              <a:t>The "Record Audio" feature is a great addition. Ensure users understand the process and provide feedback during recording.</a:t>
            </a:r>
          </a:p>
          <a:p>
            <a:pPr marL="582927" indent="-291463" lvl="1">
              <a:lnSpc>
                <a:spcPts val="3185"/>
              </a:lnSpc>
              <a:buFont typeface="Arial"/>
              <a:buChar char="•"/>
            </a:pPr>
            <a:r>
              <a:rPr lang="en-US" sz="2699">
                <a:solidFill>
                  <a:srgbClr val="000000"/>
                </a:solidFill>
                <a:latin typeface="HK Grotesk Bold"/>
              </a:rPr>
              <a:t>File Upload:</a:t>
            </a:r>
          </a:p>
          <a:p>
            <a:pPr marL="1165854" indent="-388618" lvl="2">
              <a:lnSpc>
                <a:spcPts val="3185"/>
              </a:lnSpc>
              <a:buFont typeface="Arial"/>
              <a:buChar char="⚬"/>
            </a:pPr>
            <a:r>
              <a:rPr lang="en-US" sz="2699">
                <a:solidFill>
                  <a:srgbClr val="000000"/>
                </a:solidFill>
                <a:latin typeface="HK Grotesk Bold"/>
              </a:rPr>
              <a:t>Allow users to upload audio files for emotion prediction.</a:t>
            </a:r>
          </a:p>
          <a:p>
            <a:pPr marL="1165854" indent="-388618" lvl="2">
              <a:lnSpc>
                <a:spcPts val="3185"/>
              </a:lnSpc>
              <a:buFont typeface="Arial"/>
              <a:buChar char="⚬"/>
            </a:pPr>
            <a:r>
              <a:rPr lang="en-US" sz="2699">
                <a:solidFill>
                  <a:srgbClr val="000000"/>
                </a:solidFill>
                <a:latin typeface="HK Grotesk Bold"/>
              </a:rPr>
              <a:t>Display the uploaded audio file for users to verify.</a:t>
            </a:r>
          </a:p>
          <a:p>
            <a:pPr marL="582927" indent="-291463" lvl="1">
              <a:lnSpc>
                <a:spcPts val="3185"/>
              </a:lnSpc>
              <a:buFont typeface="Arial"/>
              <a:buChar char="•"/>
            </a:pPr>
            <a:r>
              <a:rPr lang="en-US" sz="2699">
                <a:solidFill>
                  <a:srgbClr val="000000"/>
                </a:solidFill>
                <a:latin typeface="HK Grotesk Bold"/>
              </a:rPr>
              <a:t>Emotion Prediction Display:</a:t>
            </a:r>
          </a:p>
          <a:p>
            <a:pPr marL="1165854" indent="-388618" lvl="2">
              <a:lnSpc>
                <a:spcPts val="3185"/>
              </a:lnSpc>
              <a:buFont typeface="Arial"/>
              <a:buChar char="⚬"/>
            </a:pPr>
            <a:r>
              <a:rPr lang="en-US" sz="2699">
                <a:solidFill>
                  <a:srgbClr val="000000"/>
                </a:solidFill>
                <a:latin typeface="HK Grotesk Bold"/>
              </a:rPr>
              <a:t>Display the predicted emotion prominently.</a:t>
            </a:r>
          </a:p>
          <a:p>
            <a:pPr marL="1165854" indent="-388618" lvl="2">
              <a:lnSpc>
                <a:spcPts val="3185"/>
              </a:lnSpc>
              <a:buFont typeface="Arial"/>
              <a:buChar char="⚬"/>
            </a:pPr>
            <a:r>
              <a:rPr lang="en-US" sz="2699">
                <a:solidFill>
                  <a:srgbClr val="000000"/>
                </a:solidFill>
                <a:latin typeface="HK Grotesk Bold"/>
              </a:rPr>
              <a:t>Consider using visual elements (icons, colors) to enhance the emotional impact of predictions.</a:t>
            </a:r>
          </a:p>
          <a:p>
            <a:pPr marL="582927" indent="-291463" lvl="1">
              <a:lnSpc>
                <a:spcPts val="3185"/>
              </a:lnSpc>
              <a:buFont typeface="Arial"/>
              <a:buChar char="•"/>
            </a:pPr>
            <a:r>
              <a:rPr lang="en-US" sz="2699">
                <a:solidFill>
                  <a:srgbClr val="000000"/>
                </a:solidFill>
                <a:latin typeface="HK Grotesk Bold"/>
              </a:rPr>
              <a:t>Audio Visualization:</a:t>
            </a:r>
          </a:p>
          <a:p>
            <a:pPr marL="1165854" indent="-388618" lvl="2">
              <a:lnSpc>
                <a:spcPts val="3185"/>
              </a:lnSpc>
              <a:buFont typeface="Arial"/>
              <a:buChar char="⚬"/>
            </a:pPr>
            <a:r>
              <a:rPr lang="en-US" sz="2699">
                <a:solidFill>
                  <a:srgbClr val="000000"/>
                </a:solidFill>
                <a:latin typeface="HK Grotesk Bold"/>
              </a:rPr>
              <a:t>Visualize the audio waveform or spectrogram to make it more engaging.</a:t>
            </a:r>
          </a:p>
          <a:p>
            <a:pPr marL="1165854" indent="-388618" lvl="2">
              <a:lnSpc>
                <a:spcPts val="3185"/>
              </a:lnSpc>
              <a:buFont typeface="Arial"/>
              <a:buChar char="⚬"/>
            </a:pPr>
            <a:r>
              <a:rPr lang="en-US" sz="2699">
                <a:solidFill>
                  <a:srgbClr val="000000"/>
                </a:solidFill>
                <a:latin typeface="HK Grotesk Bold"/>
              </a:rPr>
              <a:t>Consider showing a visual representation of the extracted features.</a:t>
            </a:r>
          </a:p>
          <a:p>
            <a:pPr marL="582927" indent="-291463" lvl="1">
              <a:lnSpc>
                <a:spcPts val="3185"/>
              </a:lnSpc>
              <a:buFont typeface="Arial"/>
              <a:buChar char="•"/>
            </a:pPr>
            <a:r>
              <a:rPr lang="en-US" sz="2699">
                <a:solidFill>
                  <a:srgbClr val="000000"/>
                </a:solidFill>
                <a:latin typeface="HK Grotesk Bold"/>
              </a:rPr>
              <a:t>Model Information:</a:t>
            </a:r>
          </a:p>
          <a:p>
            <a:pPr marL="1165854" indent="-388618" lvl="2">
              <a:lnSpc>
                <a:spcPts val="3185"/>
              </a:lnSpc>
              <a:buFont typeface="Arial"/>
              <a:buChar char="⚬"/>
            </a:pPr>
            <a:r>
              <a:rPr lang="en-US" sz="2699">
                <a:solidFill>
                  <a:srgbClr val="000000"/>
                </a:solidFill>
                <a:latin typeface="HK Grotesk Bold"/>
              </a:rPr>
              <a:t>Share information about the model, such as its training data, accuracy, and any relevant details.</a:t>
            </a:r>
          </a:p>
          <a:p>
            <a:pPr marL="582927" indent="-291463" lvl="1">
              <a:lnSpc>
                <a:spcPts val="3185"/>
              </a:lnSpc>
              <a:buFont typeface="Arial"/>
              <a:buChar char="•"/>
            </a:pPr>
            <a:r>
              <a:rPr lang="en-US" sz="2699">
                <a:solidFill>
                  <a:srgbClr val="000000"/>
                </a:solidFill>
                <a:latin typeface="HK Grotesk Bold"/>
              </a:rPr>
              <a:t>Customization:</a:t>
            </a:r>
          </a:p>
          <a:p>
            <a:pPr marL="1165854" indent="-388618" lvl="2">
              <a:lnSpc>
                <a:spcPts val="3185"/>
              </a:lnSpc>
              <a:buFont typeface="Arial"/>
              <a:buChar char="⚬"/>
            </a:pPr>
            <a:r>
              <a:rPr lang="en-US" sz="2699">
                <a:solidFill>
                  <a:srgbClr val="000000"/>
                </a:solidFill>
                <a:latin typeface="HK Grotesk Bold"/>
              </a:rPr>
              <a:t>Consider adding customization options, such as selecting specific features or adjusting prediction thresholds.</a:t>
            </a:r>
          </a:p>
          <a:p>
            <a:pPr marL="582927" indent="-291463" lvl="1">
              <a:lnSpc>
                <a:spcPts val="3185"/>
              </a:lnSpc>
              <a:buFont typeface="Arial"/>
              <a:buChar char="•"/>
            </a:pPr>
            <a:r>
              <a:rPr lang="en-US" sz="2699">
                <a:solidFill>
                  <a:srgbClr val="000000"/>
                </a:solidFill>
                <a:latin typeface="HK Grotesk Bold"/>
              </a:rPr>
              <a:t>Responsive Design:</a:t>
            </a:r>
          </a:p>
          <a:p>
            <a:pPr marL="1165854" indent="-388618" lvl="2">
              <a:lnSpc>
                <a:spcPts val="3185"/>
              </a:lnSpc>
              <a:buFont typeface="Arial"/>
              <a:buChar char="⚬"/>
            </a:pPr>
            <a:r>
              <a:rPr lang="en-US" sz="2699">
                <a:solidFill>
                  <a:srgbClr val="000000"/>
                </a:solidFill>
                <a:latin typeface="HK Grotesk Bold"/>
              </a:rPr>
              <a:t>Make sure the app's layout is responsive to different screen sizes.</a:t>
            </a:r>
          </a:p>
          <a:p>
            <a:pPr>
              <a:lnSpc>
                <a:spcPts val="3185"/>
              </a:lnSpc>
              <a:spcBef>
                <a:spcPct val="0"/>
              </a:spcBef>
            </a:pP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1298824">
            <a:off x="12555249" y="4939834"/>
            <a:ext cx="6575294" cy="7268784"/>
          </a:xfrm>
          <a:custGeom>
            <a:avLst/>
            <a:gdLst/>
            <a:ahLst/>
            <a:cxnLst/>
            <a:rect r="r" b="b" t="t" l="l"/>
            <a:pathLst>
              <a:path h="7268784" w="6575294">
                <a:moveTo>
                  <a:pt x="0" y="0"/>
                </a:moveTo>
                <a:lnTo>
                  <a:pt x="6575295" y="0"/>
                </a:lnTo>
                <a:lnTo>
                  <a:pt x="6575295" y="7268784"/>
                </a:lnTo>
                <a:lnTo>
                  <a:pt x="0" y="7268784"/>
                </a:lnTo>
                <a:lnTo>
                  <a:pt x="0" y="0"/>
                </a:lnTo>
                <a:close/>
              </a:path>
            </a:pathLst>
          </a:custGeom>
          <a:blipFill>
            <a:blip r:embed="rId2"/>
            <a:stretch>
              <a:fillRect l="0" t="0" r="-381" b="-1174"/>
            </a:stretch>
          </a:blipFill>
        </p:spPr>
      </p:sp>
      <p:sp>
        <p:nvSpPr>
          <p:cNvPr name="Freeform 3" id="3"/>
          <p:cNvSpPr/>
          <p:nvPr/>
        </p:nvSpPr>
        <p:spPr>
          <a:xfrm flipH="false" flipV="false" rot="-2715964">
            <a:off x="8597713" y="7771526"/>
            <a:ext cx="1844500" cy="1747664"/>
          </a:xfrm>
          <a:custGeom>
            <a:avLst/>
            <a:gdLst/>
            <a:ahLst/>
            <a:cxnLst/>
            <a:rect r="r" b="b" t="t" l="l"/>
            <a:pathLst>
              <a:path h="1747664" w="1844500">
                <a:moveTo>
                  <a:pt x="0" y="0"/>
                </a:moveTo>
                <a:lnTo>
                  <a:pt x="1844500" y="0"/>
                </a:lnTo>
                <a:lnTo>
                  <a:pt x="1844500" y="1747664"/>
                </a:lnTo>
                <a:lnTo>
                  <a:pt x="0" y="1747664"/>
                </a:lnTo>
                <a:lnTo>
                  <a:pt x="0" y="0"/>
                </a:lnTo>
                <a:close/>
              </a:path>
            </a:pathLst>
          </a:custGeom>
          <a:blipFill>
            <a:blip r:embed="rId3"/>
            <a:stretch>
              <a:fillRect l="0" t="0" r="0" b="0"/>
            </a:stretch>
          </a:blipFill>
        </p:spPr>
      </p:sp>
      <p:sp>
        <p:nvSpPr>
          <p:cNvPr name="Freeform 4" id="4"/>
          <p:cNvSpPr/>
          <p:nvPr/>
        </p:nvSpPr>
        <p:spPr>
          <a:xfrm flipH="false" flipV="false" rot="-3378125">
            <a:off x="12070219" y="-1362141"/>
            <a:ext cx="4943405" cy="5723190"/>
          </a:xfrm>
          <a:custGeom>
            <a:avLst/>
            <a:gdLst/>
            <a:ahLst/>
            <a:cxnLst/>
            <a:rect r="r" b="b" t="t" l="l"/>
            <a:pathLst>
              <a:path h="5723190" w="4943405">
                <a:moveTo>
                  <a:pt x="0" y="0"/>
                </a:moveTo>
                <a:lnTo>
                  <a:pt x="4943405" y="0"/>
                </a:lnTo>
                <a:lnTo>
                  <a:pt x="4943405" y="5723190"/>
                </a:lnTo>
                <a:lnTo>
                  <a:pt x="0" y="5723190"/>
                </a:lnTo>
                <a:lnTo>
                  <a:pt x="0" y="0"/>
                </a:lnTo>
                <a:close/>
              </a:path>
            </a:pathLst>
          </a:custGeom>
          <a:blipFill>
            <a:blip r:embed="rId4"/>
            <a:stretch>
              <a:fillRect l="0" t="0" r="0" b="0"/>
            </a:stretch>
          </a:blipFill>
        </p:spPr>
      </p:sp>
      <p:sp>
        <p:nvSpPr>
          <p:cNvPr name="TextBox 5" id="5"/>
          <p:cNvSpPr txBox="true"/>
          <p:nvPr/>
        </p:nvSpPr>
        <p:spPr>
          <a:xfrm rot="0">
            <a:off x="1028700" y="7144616"/>
            <a:ext cx="11400560" cy="1191137"/>
          </a:xfrm>
          <a:prstGeom prst="rect">
            <a:avLst/>
          </a:prstGeom>
        </p:spPr>
        <p:txBody>
          <a:bodyPr anchor="t" rtlCol="false" tIns="0" lIns="0" bIns="0" rIns="0">
            <a:spAutoFit/>
          </a:bodyPr>
          <a:lstStyle/>
          <a:p>
            <a:pPr>
              <a:lnSpc>
                <a:spcPts val="9440"/>
              </a:lnSpc>
            </a:pPr>
            <a:r>
              <a:rPr lang="en-US" sz="8000">
                <a:solidFill>
                  <a:srgbClr val="FFFFFF"/>
                </a:solidFill>
                <a:latin typeface="HK Grotesk Bold"/>
              </a:rPr>
              <a:t>UI  IMPLEMENTATION</a:t>
            </a:r>
          </a:p>
        </p:txBody>
      </p:sp>
      <p:sp>
        <p:nvSpPr>
          <p:cNvPr name="TextBox 6" id="6"/>
          <p:cNvSpPr txBox="true"/>
          <p:nvPr/>
        </p:nvSpPr>
        <p:spPr>
          <a:xfrm rot="0">
            <a:off x="1028700" y="5538705"/>
            <a:ext cx="2406448" cy="1034067"/>
          </a:xfrm>
          <a:prstGeom prst="rect">
            <a:avLst/>
          </a:prstGeom>
        </p:spPr>
        <p:txBody>
          <a:bodyPr anchor="t" rtlCol="false" tIns="0" lIns="0" bIns="0" rIns="0">
            <a:spAutoFit/>
          </a:bodyPr>
          <a:lstStyle/>
          <a:p>
            <a:pPr algn="l" marL="0" indent="0" lvl="0">
              <a:lnSpc>
                <a:spcPts val="8115"/>
              </a:lnSpc>
              <a:spcBef>
                <a:spcPct val="0"/>
              </a:spcBef>
            </a:pPr>
            <a:r>
              <a:rPr lang="en-US" sz="6877" u="none">
                <a:solidFill>
                  <a:srgbClr val="FFFFFF">
                    <a:alpha val="60000"/>
                  </a:srgbClr>
                </a:solidFill>
                <a:latin typeface="HK Grotesk Bold"/>
              </a:rPr>
              <a:t>08</a:t>
            </a:r>
          </a:p>
        </p:txBody>
      </p:sp>
      <p:sp>
        <p:nvSpPr>
          <p:cNvPr name="TextBox 7" id="7"/>
          <p:cNvSpPr txBox="true"/>
          <p:nvPr/>
        </p:nvSpPr>
        <p:spPr>
          <a:xfrm rot="0">
            <a:off x="1028700" y="8906153"/>
            <a:ext cx="7214366" cy="352147"/>
          </a:xfrm>
          <a:prstGeom prst="rect">
            <a:avLst/>
          </a:prstGeom>
        </p:spPr>
        <p:txBody>
          <a:bodyPr anchor="t" rtlCol="false" tIns="0" lIns="0" bIns="0" rIns="0">
            <a:spAutoFit/>
          </a:bodyPr>
          <a:lstStyle/>
          <a:p>
            <a:pPr>
              <a:lnSpc>
                <a:spcPts val="2856"/>
              </a:lnSpc>
              <a:spcBef>
                <a:spcPct val="0"/>
              </a:spcBef>
            </a:pP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4494633">
            <a:off x="-2022061" y="8242530"/>
            <a:ext cx="4315504" cy="4088940"/>
          </a:xfrm>
          <a:custGeom>
            <a:avLst/>
            <a:gdLst/>
            <a:ahLst/>
            <a:cxnLst/>
            <a:rect r="r" b="b" t="t" l="l"/>
            <a:pathLst>
              <a:path h="4088940" w="4315504">
                <a:moveTo>
                  <a:pt x="0" y="0"/>
                </a:moveTo>
                <a:lnTo>
                  <a:pt x="4315504" y="0"/>
                </a:lnTo>
                <a:lnTo>
                  <a:pt x="4315504" y="4088940"/>
                </a:lnTo>
                <a:lnTo>
                  <a:pt x="0" y="4088940"/>
                </a:lnTo>
                <a:lnTo>
                  <a:pt x="0" y="0"/>
                </a:lnTo>
                <a:close/>
              </a:path>
            </a:pathLst>
          </a:custGeom>
          <a:blipFill>
            <a:blip r:embed="rId2"/>
            <a:stretch>
              <a:fillRect l="0" t="0" r="0" b="0"/>
            </a:stretch>
          </a:blipFill>
        </p:spPr>
      </p:sp>
      <p:sp>
        <p:nvSpPr>
          <p:cNvPr name="Freeform 3" id="3"/>
          <p:cNvSpPr/>
          <p:nvPr/>
        </p:nvSpPr>
        <p:spPr>
          <a:xfrm flipH="false" flipV="false" rot="313119">
            <a:off x="15158388" y="-1579634"/>
            <a:ext cx="5214256" cy="4986132"/>
          </a:xfrm>
          <a:custGeom>
            <a:avLst/>
            <a:gdLst/>
            <a:ahLst/>
            <a:cxnLst/>
            <a:rect r="r" b="b" t="t" l="l"/>
            <a:pathLst>
              <a:path h="4986132" w="5214256">
                <a:moveTo>
                  <a:pt x="0" y="0"/>
                </a:moveTo>
                <a:lnTo>
                  <a:pt x="5214256" y="0"/>
                </a:lnTo>
                <a:lnTo>
                  <a:pt x="5214256" y="4986132"/>
                </a:lnTo>
                <a:lnTo>
                  <a:pt x="0" y="4986132"/>
                </a:lnTo>
                <a:lnTo>
                  <a:pt x="0" y="0"/>
                </a:lnTo>
                <a:close/>
              </a:path>
            </a:pathLst>
          </a:custGeom>
          <a:blipFill>
            <a:blip r:embed="rId3"/>
            <a:stretch>
              <a:fillRect l="0" t="0" r="0" b="0"/>
            </a:stretch>
          </a:blipFill>
        </p:spPr>
      </p:sp>
      <p:sp>
        <p:nvSpPr>
          <p:cNvPr name="Freeform 4" id="4"/>
          <p:cNvSpPr/>
          <p:nvPr/>
        </p:nvSpPr>
        <p:spPr>
          <a:xfrm flipH="false" flipV="false" rot="0">
            <a:off x="1028700" y="913432"/>
            <a:ext cx="15616246" cy="8727748"/>
          </a:xfrm>
          <a:custGeom>
            <a:avLst/>
            <a:gdLst/>
            <a:ahLst/>
            <a:cxnLst/>
            <a:rect r="r" b="b" t="t" l="l"/>
            <a:pathLst>
              <a:path h="8727748" w="15616246">
                <a:moveTo>
                  <a:pt x="0" y="0"/>
                </a:moveTo>
                <a:lnTo>
                  <a:pt x="15616246" y="0"/>
                </a:lnTo>
                <a:lnTo>
                  <a:pt x="15616246" y="8727748"/>
                </a:lnTo>
                <a:lnTo>
                  <a:pt x="0" y="8727748"/>
                </a:lnTo>
                <a:lnTo>
                  <a:pt x="0" y="0"/>
                </a:lnTo>
                <a:close/>
              </a:path>
            </a:pathLst>
          </a:custGeom>
          <a:blipFill>
            <a:blip r:embed="rId4"/>
            <a:stretch>
              <a:fillRect l="-10681" t="0" r="-5718" b="0"/>
            </a:stretch>
          </a:blipFill>
        </p:spPr>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4494633">
            <a:off x="-2022061" y="8242530"/>
            <a:ext cx="4315504" cy="4088940"/>
          </a:xfrm>
          <a:custGeom>
            <a:avLst/>
            <a:gdLst/>
            <a:ahLst/>
            <a:cxnLst/>
            <a:rect r="r" b="b" t="t" l="l"/>
            <a:pathLst>
              <a:path h="4088940" w="4315504">
                <a:moveTo>
                  <a:pt x="0" y="0"/>
                </a:moveTo>
                <a:lnTo>
                  <a:pt x="4315504" y="0"/>
                </a:lnTo>
                <a:lnTo>
                  <a:pt x="4315504" y="4088940"/>
                </a:lnTo>
                <a:lnTo>
                  <a:pt x="0" y="4088940"/>
                </a:lnTo>
                <a:lnTo>
                  <a:pt x="0" y="0"/>
                </a:lnTo>
                <a:close/>
              </a:path>
            </a:pathLst>
          </a:custGeom>
          <a:blipFill>
            <a:blip r:embed="rId2"/>
            <a:stretch>
              <a:fillRect l="0" t="0" r="0" b="0"/>
            </a:stretch>
          </a:blipFill>
        </p:spPr>
      </p:sp>
      <p:sp>
        <p:nvSpPr>
          <p:cNvPr name="Freeform 3" id="3"/>
          <p:cNvSpPr/>
          <p:nvPr/>
        </p:nvSpPr>
        <p:spPr>
          <a:xfrm flipH="false" flipV="false" rot="313119">
            <a:off x="15158388" y="-1579634"/>
            <a:ext cx="5214256" cy="4986132"/>
          </a:xfrm>
          <a:custGeom>
            <a:avLst/>
            <a:gdLst/>
            <a:ahLst/>
            <a:cxnLst/>
            <a:rect r="r" b="b" t="t" l="l"/>
            <a:pathLst>
              <a:path h="4986132" w="5214256">
                <a:moveTo>
                  <a:pt x="0" y="0"/>
                </a:moveTo>
                <a:lnTo>
                  <a:pt x="5214256" y="0"/>
                </a:lnTo>
                <a:lnTo>
                  <a:pt x="5214256" y="4986132"/>
                </a:lnTo>
                <a:lnTo>
                  <a:pt x="0" y="4986132"/>
                </a:lnTo>
                <a:lnTo>
                  <a:pt x="0" y="0"/>
                </a:lnTo>
                <a:close/>
              </a:path>
            </a:pathLst>
          </a:custGeom>
          <a:blipFill>
            <a:blip r:embed="rId3"/>
            <a:stretch>
              <a:fillRect l="0" t="0" r="0" b="0"/>
            </a:stretch>
          </a:blipFill>
        </p:spPr>
      </p:sp>
      <p:sp>
        <p:nvSpPr>
          <p:cNvPr name="Freeform 4" id="4"/>
          <p:cNvSpPr/>
          <p:nvPr/>
        </p:nvSpPr>
        <p:spPr>
          <a:xfrm flipH="false" flipV="false" rot="0">
            <a:off x="2419934" y="1901162"/>
            <a:ext cx="13448132" cy="6484675"/>
          </a:xfrm>
          <a:custGeom>
            <a:avLst/>
            <a:gdLst/>
            <a:ahLst/>
            <a:cxnLst/>
            <a:rect r="r" b="b" t="t" l="l"/>
            <a:pathLst>
              <a:path h="6484675" w="13448132">
                <a:moveTo>
                  <a:pt x="0" y="0"/>
                </a:moveTo>
                <a:lnTo>
                  <a:pt x="13448132" y="0"/>
                </a:lnTo>
                <a:lnTo>
                  <a:pt x="13448132" y="6484676"/>
                </a:lnTo>
                <a:lnTo>
                  <a:pt x="0" y="6484676"/>
                </a:lnTo>
                <a:lnTo>
                  <a:pt x="0" y="0"/>
                </a:lnTo>
                <a:close/>
              </a:path>
            </a:pathLst>
          </a:custGeom>
          <a:blipFill>
            <a:blip r:embed="rId4"/>
            <a:stretch>
              <a:fillRect l="0" t="0" r="0" b="0"/>
            </a:stretch>
          </a:blipFill>
        </p:spPr>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4494633">
            <a:off x="-2022061" y="8242530"/>
            <a:ext cx="4315504" cy="4088940"/>
          </a:xfrm>
          <a:custGeom>
            <a:avLst/>
            <a:gdLst/>
            <a:ahLst/>
            <a:cxnLst/>
            <a:rect r="r" b="b" t="t" l="l"/>
            <a:pathLst>
              <a:path h="4088940" w="4315504">
                <a:moveTo>
                  <a:pt x="0" y="0"/>
                </a:moveTo>
                <a:lnTo>
                  <a:pt x="4315504" y="0"/>
                </a:lnTo>
                <a:lnTo>
                  <a:pt x="4315504" y="4088940"/>
                </a:lnTo>
                <a:lnTo>
                  <a:pt x="0" y="4088940"/>
                </a:lnTo>
                <a:lnTo>
                  <a:pt x="0" y="0"/>
                </a:lnTo>
                <a:close/>
              </a:path>
            </a:pathLst>
          </a:custGeom>
          <a:blipFill>
            <a:blip r:embed="rId2"/>
            <a:stretch>
              <a:fillRect l="0" t="0" r="0" b="0"/>
            </a:stretch>
          </a:blipFill>
        </p:spPr>
      </p:sp>
      <p:sp>
        <p:nvSpPr>
          <p:cNvPr name="Freeform 3" id="3"/>
          <p:cNvSpPr/>
          <p:nvPr/>
        </p:nvSpPr>
        <p:spPr>
          <a:xfrm flipH="false" flipV="false" rot="313119">
            <a:off x="15158388" y="-1579634"/>
            <a:ext cx="5214256" cy="4986132"/>
          </a:xfrm>
          <a:custGeom>
            <a:avLst/>
            <a:gdLst/>
            <a:ahLst/>
            <a:cxnLst/>
            <a:rect r="r" b="b" t="t" l="l"/>
            <a:pathLst>
              <a:path h="4986132" w="5214256">
                <a:moveTo>
                  <a:pt x="0" y="0"/>
                </a:moveTo>
                <a:lnTo>
                  <a:pt x="5214256" y="0"/>
                </a:lnTo>
                <a:lnTo>
                  <a:pt x="5214256" y="4986132"/>
                </a:lnTo>
                <a:lnTo>
                  <a:pt x="0" y="4986132"/>
                </a:lnTo>
                <a:lnTo>
                  <a:pt x="0" y="0"/>
                </a:lnTo>
                <a:close/>
              </a:path>
            </a:pathLst>
          </a:custGeom>
          <a:blipFill>
            <a:blip r:embed="rId3"/>
            <a:stretch>
              <a:fillRect l="0" t="0" r="0" b="0"/>
            </a:stretch>
          </a:blipFill>
        </p:spPr>
      </p:sp>
      <p:sp>
        <p:nvSpPr>
          <p:cNvPr name="Freeform 4" id="4"/>
          <p:cNvSpPr/>
          <p:nvPr/>
        </p:nvSpPr>
        <p:spPr>
          <a:xfrm flipH="false" flipV="false" rot="0">
            <a:off x="1692773" y="1028700"/>
            <a:ext cx="14831994" cy="8508583"/>
          </a:xfrm>
          <a:custGeom>
            <a:avLst/>
            <a:gdLst/>
            <a:ahLst/>
            <a:cxnLst/>
            <a:rect r="r" b="b" t="t" l="l"/>
            <a:pathLst>
              <a:path h="8508583" w="14831994">
                <a:moveTo>
                  <a:pt x="0" y="0"/>
                </a:moveTo>
                <a:lnTo>
                  <a:pt x="14831994" y="0"/>
                </a:lnTo>
                <a:lnTo>
                  <a:pt x="14831994" y="8508583"/>
                </a:lnTo>
                <a:lnTo>
                  <a:pt x="0" y="8508583"/>
                </a:lnTo>
                <a:lnTo>
                  <a:pt x="0" y="0"/>
                </a:lnTo>
                <a:close/>
              </a:path>
            </a:pathLst>
          </a:custGeom>
          <a:blipFill>
            <a:blip r:embed="rId4"/>
            <a:stretch>
              <a:fillRect l="-8799" t="0" r="-9274" b="0"/>
            </a:stretch>
          </a:blipFill>
        </p:spPr>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1298824">
            <a:off x="12555249" y="4939834"/>
            <a:ext cx="6575294" cy="7268784"/>
          </a:xfrm>
          <a:custGeom>
            <a:avLst/>
            <a:gdLst/>
            <a:ahLst/>
            <a:cxnLst/>
            <a:rect r="r" b="b" t="t" l="l"/>
            <a:pathLst>
              <a:path h="7268784" w="6575294">
                <a:moveTo>
                  <a:pt x="0" y="0"/>
                </a:moveTo>
                <a:lnTo>
                  <a:pt x="6575295" y="0"/>
                </a:lnTo>
                <a:lnTo>
                  <a:pt x="6575295" y="7268784"/>
                </a:lnTo>
                <a:lnTo>
                  <a:pt x="0" y="7268784"/>
                </a:lnTo>
                <a:lnTo>
                  <a:pt x="0" y="0"/>
                </a:lnTo>
                <a:close/>
              </a:path>
            </a:pathLst>
          </a:custGeom>
          <a:blipFill>
            <a:blip r:embed="rId2"/>
            <a:stretch>
              <a:fillRect l="0" t="0" r="-381" b="-1174"/>
            </a:stretch>
          </a:blipFill>
        </p:spPr>
      </p:sp>
      <p:sp>
        <p:nvSpPr>
          <p:cNvPr name="Freeform 3" id="3"/>
          <p:cNvSpPr/>
          <p:nvPr/>
        </p:nvSpPr>
        <p:spPr>
          <a:xfrm flipH="false" flipV="false" rot="-2715964">
            <a:off x="8597713" y="7771526"/>
            <a:ext cx="1844500" cy="1747664"/>
          </a:xfrm>
          <a:custGeom>
            <a:avLst/>
            <a:gdLst/>
            <a:ahLst/>
            <a:cxnLst/>
            <a:rect r="r" b="b" t="t" l="l"/>
            <a:pathLst>
              <a:path h="1747664" w="1844500">
                <a:moveTo>
                  <a:pt x="0" y="0"/>
                </a:moveTo>
                <a:lnTo>
                  <a:pt x="1844500" y="0"/>
                </a:lnTo>
                <a:lnTo>
                  <a:pt x="1844500" y="1747664"/>
                </a:lnTo>
                <a:lnTo>
                  <a:pt x="0" y="1747664"/>
                </a:lnTo>
                <a:lnTo>
                  <a:pt x="0" y="0"/>
                </a:lnTo>
                <a:close/>
              </a:path>
            </a:pathLst>
          </a:custGeom>
          <a:blipFill>
            <a:blip r:embed="rId3"/>
            <a:stretch>
              <a:fillRect l="0" t="0" r="0" b="0"/>
            </a:stretch>
          </a:blipFill>
        </p:spPr>
      </p:sp>
      <p:sp>
        <p:nvSpPr>
          <p:cNvPr name="Freeform 4" id="4"/>
          <p:cNvSpPr/>
          <p:nvPr/>
        </p:nvSpPr>
        <p:spPr>
          <a:xfrm flipH="false" flipV="false" rot="-3378125">
            <a:off x="12070219" y="-1362141"/>
            <a:ext cx="4943405" cy="5723190"/>
          </a:xfrm>
          <a:custGeom>
            <a:avLst/>
            <a:gdLst/>
            <a:ahLst/>
            <a:cxnLst/>
            <a:rect r="r" b="b" t="t" l="l"/>
            <a:pathLst>
              <a:path h="5723190" w="4943405">
                <a:moveTo>
                  <a:pt x="0" y="0"/>
                </a:moveTo>
                <a:lnTo>
                  <a:pt x="4943405" y="0"/>
                </a:lnTo>
                <a:lnTo>
                  <a:pt x="4943405" y="5723190"/>
                </a:lnTo>
                <a:lnTo>
                  <a:pt x="0" y="5723190"/>
                </a:lnTo>
                <a:lnTo>
                  <a:pt x="0" y="0"/>
                </a:lnTo>
                <a:close/>
              </a:path>
            </a:pathLst>
          </a:custGeom>
          <a:blipFill>
            <a:blip r:embed="rId4"/>
            <a:stretch>
              <a:fillRect l="0" t="0" r="0" b="0"/>
            </a:stretch>
          </a:blipFill>
        </p:spPr>
      </p:sp>
      <p:grpSp>
        <p:nvGrpSpPr>
          <p:cNvPr name="Group 5" id="5"/>
          <p:cNvGrpSpPr/>
          <p:nvPr/>
        </p:nvGrpSpPr>
        <p:grpSpPr>
          <a:xfrm rot="0">
            <a:off x="1028700" y="5538973"/>
            <a:ext cx="8934485" cy="3719327"/>
            <a:chOff x="0" y="0"/>
            <a:chExt cx="11912647" cy="4959103"/>
          </a:xfrm>
        </p:grpSpPr>
        <p:sp>
          <p:nvSpPr>
            <p:cNvPr name="TextBox 6" id="6"/>
            <p:cNvSpPr txBox="true"/>
            <p:nvPr/>
          </p:nvSpPr>
          <p:spPr>
            <a:xfrm rot="0">
              <a:off x="0" y="2137761"/>
              <a:ext cx="11912647" cy="1591330"/>
            </a:xfrm>
            <a:prstGeom prst="rect">
              <a:avLst/>
            </a:prstGeom>
          </p:spPr>
          <p:txBody>
            <a:bodyPr anchor="t" rtlCol="false" tIns="0" lIns="0" bIns="0" rIns="0">
              <a:spAutoFit/>
            </a:bodyPr>
            <a:lstStyle/>
            <a:p>
              <a:pPr>
                <a:lnSpc>
                  <a:spcPts val="9440"/>
                </a:lnSpc>
              </a:pPr>
              <a:r>
                <a:rPr lang="en-US" sz="8000">
                  <a:solidFill>
                    <a:srgbClr val="FFFFFF"/>
                  </a:solidFill>
                  <a:latin typeface="HK Grotesk Bold"/>
                </a:rPr>
                <a:t>Expected Results</a:t>
              </a:r>
            </a:p>
          </p:txBody>
        </p:sp>
        <p:sp>
          <p:nvSpPr>
            <p:cNvPr name="TextBox 7" id="7"/>
            <p:cNvSpPr txBox="true"/>
            <p:nvPr/>
          </p:nvSpPr>
          <p:spPr>
            <a:xfrm rot="0">
              <a:off x="0" y="0"/>
              <a:ext cx="2514541" cy="1378478"/>
            </a:xfrm>
            <a:prstGeom prst="rect">
              <a:avLst/>
            </a:prstGeom>
          </p:spPr>
          <p:txBody>
            <a:bodyPr anchor="t" rtlCol="false" tIns="0" lIns="0" bIns="0" rIns="0">
              <a:spAutoFit/>
            </a:bodyPr>
            <a:lstStyle/>
            <a:p>
              <a:pPr algn="l" marL="0" indent="0" lvl="0">
                <a:lnSpc>
                  <a:spcPts val="8115"/>
                </a:lnSpc>
                <a:spcBef>
                  <a:spcPct val="0"/>
                </a:spcBef>
              </a:pPr>
              <a:r>
                <a:rPr lang="en-US" sz="6877" u="none">
                  <a:solidFill>
                    <a:srgbClr val="FFFFFF">
                      <a:alpha val="60000"/>
                    </a:srgbClr>
                  </a:solidFill>
                  <a:latin typeface="HK Grotesk Bold"/>
                </a:rPr>
                <a:t>08</a:t>
              </a:r>
            </a:p>
          </p:txBody>
        </p:sp>
        <p:sp>
          <p:nvSpPr>
            <p:cNvPr name="TextBox 8" id="8"/>
            <p:cNvSpPr txBox="true"/>
            <p:nvPr/>
          </p:nvSpPr>
          <p:spPr>
            <a:xfrm rot="0">
              <a:off x="0" y="4505500"/>
              <a:ext cx="7538418" cy="453603"/>
            </a:xfrm>
            <a:prstGeom prst="rect">
              <a:avLst/>
            </a:prstGeom>
          </p:spPr>
          <p:txBody>
            <a:bodyPr anchor="t" rtlCol="false" tIns="0" lIns="0" bIns="0" rIns="0">
              <a:spAutoFit/>
            </a:bodyPr>
            <a:lstStyle/>
            <a:p>
              <a:pPr>
                <a:lnSpc>
                  <a:spcPts val="2856"/>
                </a:lnSpc>
                <a:spcBef>
                  <a:spcPct val="0"/>
                </a:spcBef>
              </a:pPr>
            </a:p>
          </p:txBody>
        </p:sp>
      </p:gr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4494633">
            <a:off x="-2022061" y="8242530"/>
            <a:ext cx="4315504" cy="4088940"/>
          </a:xfrm>
          <a:custGeom>
            <a:avLst/>
            <a:gdLst/>
            <a:ahLst/>
            <a:cxnLst/>
            <a:rect r="r" b="b" t="t" l="l"/>
            <a:pathLst>
              <a:path h="4088940" w="4315504">
                <a:moveTo>
                  <a:pt x="0" y="0"/>
                </a:moveTo>
                <a:lnTo>
                  <a:pt x="4315504" y="0"/>
                </a:lnTo>
                <a:lnTo>
                  <a:pt x="4315504" y="4088940"/>
                </a:lnTo>
                <a:lnTo>
                  <a:pt x="0" y="4088940"/>
                </a:lnTo>
                <a:lnTo>
                  <a:pt x="0" y="0"/>
                </a:lnTo>
                <a:close/>
              </a:path>
            </a:pathLst>
          </a:custGeom>
          <a:blipFill>
            <a:blip r:embed="rId2"/>
            <a:stretch>
              <a:fillRect l="0" t="0" r="0" b="0"/>
            </a:stretch>
          </a:blipFill>
        </p:spPr>
      </p:sp>
      <p:sp>
        <p:nvSpPr>
          <p:cNvPr name="TextBox 3" id="3"/>
          <p:cNvSpPr txBox="true"/>
          <p:nvPr/>
        </p:nvSpPr>
        <p:spPr>
          <a:xfrm rot="0">
            <a:off x="2200935" y="707191"/>
            <a:ext cx="12908564" cy="1056261"/>
          </a:xfrm>
          <a:prstGeom prst="rect">
            <a:avLst/>
          </a:prstGeom>
        </p:spPr>
        <p:txBody>
          <a:bodyPr anchor="t" rtlCol="false" tIns="0" lIns="0" bIns="0" rIns="0">
            <a:spAutoFit/>
          </a:bodyPr>
          <a:lstStyle/>
          <a:p>
            <a:pPr algn="ctr">
              <a:lnSpc>
                <a:spcPts val="8345"/>
              </a:lnSpc>
            </a:pPr>
            <a:r>
              <a:rPr lang="en-US" sz="7072">
                <a:solidFill>
                  <a:srgbClr val="000000"/>
                </a:solidFill>
                <a:latin typeface="HK Grotesk Bold"/>
              </a:rPr>
              <a:t>Results</a:t>
            </a:r>
          </a:p>
        </p:txBody>
      </p:sp>
      <p:sp>
        <p:nvSpPr>
          <p:cNvPr name="Freeform 4" id="4"/>
          <p:cNvSpPr/>
          <p:nvPr/>
        </p:nvSpPr>
        <p:spPr>
          <a:xfrm flipH="false" flipV="false" rot="313119">
            <a:off x="15158388" y="-1579634"/>
            <a:ext cx="5214256" cy="4986132"/>
          </a:xfrm>
          <a:custGeom>
            <a:avLst/>
            <a:gdLst/>
            <a:ahLst/>
            <a:cxnLst/>
            <a:rect r="r" b="b" t="t" l="l"/>
            <a:pathLst>
              <a:path h="4986132" w="5214256">
                <a:moveTo>
                  <a:pt x="0" y="0"/>
                </a:moveTo>
                <a:lnTo>
                  <a:pt x="5214256" y="0"/>
                </a:lnTo>
                <a:lnTo>
                  <a:pt x="5214256" y="4986132"/>
                </a:lnTo>
                <a:lnTo>
                  <a:pt x="0" y="4986132"/>
                </a:lnTo>
                <a:lnTo>
                  <a:pt x="0" y="0"/>
                </a:lnTo>
                <a:close/>
              </a:path>
            </a:pathLst>
          </a:custGeom>
          <a:blipFill>
            <a:blip r:embed="rId3"/>
            <a:stretch>
              <a:fillRect l="0" t="0" r="0" b="0"/>
            </a:stretch>
          </a:blipFill>
        </p:spPr>
      </p:sp>
      <p:sp>
        <p:nvSpPr>
          <p:cNvPr name="TextBox 5" id="5"/>
          <p:cNvSpPr txBox="true"/>
          <p:nvPr/>
        </p:nvSpPr>
        <p:spPr>
          <a:xfrm rot="0">
            <a:off x="2360369" y="2893881"/>
            <a:ext cx="13567262" cy="3580765"/>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000000"/>
                </a:solidFill>
                <a:latin typeface="Canva Sans"/>
              </a:rPr>
              <a:t>Input will be a</a:t>
            </a:r>
            <a:r>
              <a:rPr lang="en-US" sz="3399">
                <a:solidFill>
                  <a:srgbClr val="000000"/>
                </a:solidFill>
                <a:latin typeface="Canva Sans"/>
              </a:rPr>
              <a:t> audio segment of a person speaking, expressing his emotion in speech in wav format.</a:t>
            </a:r>
          </a:p>
          <a:p>
            <a:pPr>
              <a:lnSpc>
                <a:spcPts val="4759"/>
              </a:lnSpc>
            </a:pPr>
          </a:p>
          <a:p>
            <a:pPr marL="734059" indent="-367030" lvl="1">
              <a:lnSpc>
                <a:spcPts val="4759"/>
              </a:lnSpc>
              <a:buFont typeface="Arial"/>
              <a:buChar char="•"/>
            </a:pPr>
            <a:r>
              <a:rPr lang="en-US" sz="3399">
                <a:solidFill>
                  <a:srgbClr val="000000"/>
                </a:solidFill>
                <a:latin typeface="Canva Sans"/>
              </a:rPr>
              <a:t>Output will be the emotion present in the audio segement.</a:t>
            </a:r>
          </a:p>
          <a:p>
            <a:pPr>
              <a:lnSpc>
                <a:spcPts val="4759"/>
              </a:lnSpc>
            </a:pPr>
          </a:p>
          <a:p>
            <a:pPr>
              <a:lnSpc>
                <a:spcPts val="4759"/>
              </a:lnSpc>
            </a:pP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1298824">
            <a:off x="12555249" y="4939834"/>
            <a:ext cx="6575294" cy="7268784"/>
          </a:xfrm>
          <a:custGeom>
            <a:avLst/>
            <a:gdLst/>
            <a:ahLst/>
            <a:cxnLst/>
            <a:rect r="r" b="b" t="t" l="l"/>
            <a:pathLst>
              <a:path h="7268784" w="6575294">
                <a:moveTo>
                  <a:pt x="0" y="0"/>
                </a:moveTo>
                <a:lnTo>
                  <a:pt x="6575295" y="0"/>
                </a:lnTo>
                <a:lnTo>
                  <a:pt x="6575295" y="7268784"/>
                </a:lnTo>
                <a:lnTo>
                  <a:pt x="0" y="7268784"/>
                </a:lnTo>
                <a:lnTo>
                  <a:pt x="0" y="0"/>
                </a:lnTo>
                <a:close/>
              </a:path>
            </a:pathLst>
          </a:custGeom>
          <a:blipFill>
            <a:blip r:embed="rId2"/>
            <a:stretch>
              <a:fillRect l="0" t="0" r="-381" b="-1174"/>
            </a:stretch>
          </a:blipFill>
        </p:spPr>
      </p:sp>
      <p:sp>
        <p:nvSpPr>
          <p:cNvPr name="Freeform 3" id="3"/>
          <p:cNvSpPr/>
          <p:nvPr/>
        </p:nvSpPr>
        <p:spPr>
          <a:xfrm flipH="false" flipV="false" rot="-2715964">
            <a:off x="8597713" y="7771526"/>
            <a:ext cx="1844500" cy="1747664"/>
          </a:xfrm>
          <a:custGeom>
            <a:avLst/>
            <a:gdLst/>
            <a:ahLst/>
            <a:cxnLst/>
            <a:rect r="r" b="b" t="t" l="l"/>
            <a:pathLst>
              <a:path h="1747664" w="1844500">
                <a:moveTo>
                  <a:pt x="0" y="0"/>
                </a:moveTo>
                <a:lnTo>
                  <a:pt x="1844500" y="0"/>
                </a:lnTo>
                <a:lnTo>
                  <a:pt x="1844500" y="1747664"/>
                </a:lnTo>
                <a:lnTo>
                  <a:pt x="0" y="1747664"/>
                </a:lnTo>
                <a:lnTo>
                  <a:pt x="0" y="0"/>
                </a:lnTo>
                <a:close/>
              </a:path>
            </a:pathLst>
          </a:custGeom>
          <a:blipFill>
            <a:blip r:embed="rId3"/>
            <a:stretch>
              <a:fillRect l="0" t="0" r="0" b="0"/>
            </a:stretch>
          </a:blipFill>
        </p:spPr>
      </p:sp>
      <p:sp>
        <p:nvSpPr>
          <p:cNvPr name="Freeform 4" id="4"/>
          <p:cNvSpPr/>
          <p:nvPr/>
        </p:nvSpPr>
        <p:spPr>
          <a:xfrm flipH="false" flipV="false" rot="-3378125">
            <a:off x="12070219" y="-1362141"/>
            <a:ext cx="4943405" cy="5723190"/>
          </a:xfrm>
          <a:custGeom>
            <a:avLst/>
            <a:gdLst/>
            <a:ahLst/>
            <a:cxnLst/>
            <a:rect r="r" b="b" t="t" l="l"/>
            <a:pathLst>
              <a:path h="5723190" w="4943405">
                <a:moveTo>
                  <a:pt x="0" y="0"/>
                </a:moveTo>
                <a:lnTo>
                  <a:pt x="4943405" y="0"/>
                </a:lnTo>
                <a:lnTo>
                  <a:pt x="4943405" y="5723190"/>
                </a:lnTo>
                <a:lnTo>
                  <a:pt x="0" y="5723190"/>
                </a:lnTo>
                <a:lnTo>
                  <a:pt x="0" y="0"/>
                </a:lnTo>
                <a:close/>
              </a:path>
            </a:pathLst>
          </a:custGeom>
          <a:blipFill>
            <a:blip r:embed="rId4"/>
            <a:stretch>
              <a:fillRect l="0" t="0" r="0" b="0"/>
            </a:stretch>
          </a:blipFill>
        </p:spPr>
      </p:sp>
      <p:grpSp>
        <p:nvGrpSpPr>
          <p:cNvPr name="Group 5" id="5"/>
          <p:cNvGrpSpPr/>
          <p:nvPr/>
        </p:nvGrpSpPr>
        <p:grpSpPr>
          <a:xfrm rot="0">
            <a:off x="1028700" y="2643154"/>
            <a:ext cx="8934485" cy="3719327"/>
            <a:chOff x="0" y="0"/>
            <a:chExt cx="11912647" cy="4959103"/>
          </a:xfrm>
        </p:grpSpPr>
        <p:sp>
          <p:nvSpPr>
            <p:cNvPr name="TextBox 6" id="6"/>
            <p:cNvSpPr txBox="true"/>
            <p:nvPr/>
          </p:nvSpPr>
          <p:spPr>
            <a:xfrm rot="0">
              <a:off x="0" y="2137761"/>
              <a:ext cx="11912647" cy="1591330"/>
            </a:xfrm>
            <a:prstGeom prst="rect">
              <a:avLst/>
            </a:prstGeom>
          </p:spPr>
          <p:txBody>
            <a:bodyPr anchor="t" rtlCol="false" tIns="0" lIns="0" bIns="0" rIns="0">
              <a:spAutoFit/>
            </a:bodyPr>
            <a:lstStyle/>
            <a:p>
              <a:pPr>
                <a:lnSpc>
                  <a:spcPts val="9440"/>
                </a:lnSpc>
              </a:pPr>
              <a:r>
                <a:rPr lang="en-US" sz="8000">
                  <a:solidFill>
                    <a:srgbClr val="FFFFFF"/>
                  </a:solidFill>
                  <a:latin typeface="HK Grotesk Bold"/>
                </a:rPr>
                <a:t>Conclusion </a:t>
              </a:r>
            </a:p>
          </p:txBody>
        </p:sp>
        <p:sp>
          <p:nvSpPr>
            <p:cNvPr name="TextBox 7" id="7"/>
            <p:cNvSpPr txBox="true"/>
            <p:nvPr/>
          </p:nvSpPr>
          <p:spPr>
            <a:xfrm rot="0">
              <a:off x="0" y="0"/>
              <a:ext cx="2514541" cy="1378478"/>
            </a:xfrm>
            <a:prstGeom prst="rect">
              <a:avLst/>
            </a:prstGeom>
          </p:spPr>
          <p:txBody>
            <a:bodyPr anchor="t" rtlCol="false" tIns="0" lIns="0" bIns="0" rIns="0">
              <a:spAutoFit/>
            </a:bodyPr>
            <a:lstStyle/>
            <a:p>
              <a:pPr algn="l" marL="0" indent="0" lvl="0">
                <a:lnSpc>
                  <a:spcPts val="8115"/>
                </a:lnSpc>
                <a:spcBef>
                  <a:spcPct val="0"/>
                </a:spcBef>
              </a:pPr>
              <a:r>
                <a:rPr lang="en-US" sz="6877" u="none">
                  <a:solidFill>
                    <a:srgbClr val="FFFFFF">
                      <a:alpha val="60000"/>
                    </a:srgbClr>
                  </a:solidFill>
                  <a:latin typeface="HK Grotesk Bold"/>
                </a:rPr>
                <a:t>09</a:t>
              </a:r>
            </a:p>
          </p:txBody>
        </p:sp>
        <p:sp>
          <p:nvSpPr>
            <p:cNvPr name="TextBox 8" id="8"/>
            <p:cNvSpPr txBox="true"/>
            <p:nvPr/>
          </p:nvSpPr>
          <p:spPr>
            <a:xfrm rot="0">
              <a:off x="0" y="4505500"/>
              <a:ext cx="7538418" cy="453603"/>
            </a:xfrm>
            <a:prstGeom prst="rect">
              <a:avLst/>
            </a:prstGeom>
          </p:spPr>
          <p:txBody>
            <a:bodyPr anchor="t" rtlCol="false" tIns="0" lIns="0" bIns="0" rIns="0">
              <a:spAutoFit/>
            </a:bodyPr>
            <a:lstStyle/>
            <a:p>
              <a:pPr>
                <a:lnSpc>
                  <a:spcPts val="2856"/>
                </a:lnSpc>
                <a:spcBef>
                  <a:spcPct val="0"/>
                </a:spcBef>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1298824">
            <a:off x="12555249" y="4939834"/>
            <a:ext cx="6575294" cy="7268784"/>
          </a:xfrm>
          <a:custGeom>
            <a:avLst/>
            <a:gdLst/>
            <a:ahLst/>
            <a:cxnLst/>
            <a:rect r="r" b="b" t="t" l="l"/>
            <a:pathLst>
              <a:path h="7268784" w="6575294">
                <a:moveTo>
                  <a:pt x="0" y="0"/>
                </a:moveTo>
                <a:lnTo>
                  <a:pt x="6575295" y="0"/>
                </a:lnTo>
                <a:lnTo>
                  <a:pt x="6575295" y="7268784"/>
                </a:lnTo>
                <a:lnTo>
                  <a:pt x="0" y="7268784"/>
                </a:lnTo>
                <a:lnTo>
                  <a:pt x="0" y="0"/>
                </a:lnTo>
                <a:close/>
              </a:path>
            </a:pathLst>
          </a:custGeom>
          <a:blipFill>
            <a:blip r:embed="rId2"/>
            <a:stretch>
              <a:fillRect l="0" t="0" r="-381" b="-1174"/>
            </a:stretch>
          </a:blipFill>
        </p:spPr>
      </p:sp>
      <p:sp>
        <p:nvSpPr>
          <p:cNvPr name="Freeform 3" id="3"/>
          <p:cNvSpPr/>
          <p:nvPr/>
        </p:nvSpPr>
        <p:spPr>
          <a:xfrm flipH="false" flipV="false" rot="-2715964">
            <a:off x="8597713" y="7771526"/>
            <a:ext cx="1844500" cy="1747664"/>
          </a:xfrm>
          <a:custGeom>
            <a:avLst/>
            <a:gdLst/>
            <a:ahLst/>
            <a:cxnLst/>
            <a:rect r="r" b="b" t="t" l="l"/>
            <a:pathLst>
              <a:path h="1747664" w="1844500">
                <a:moveTo>
                  <a:pt x="0" y="0"/>
                </a:moveTo>
                <a:lnTo>
                  <a:pt x="1844500" y="0"/>
                </a:lnTo>
                <a:lnTo>
                  <a:pt x="1844500" y="1747664"/>
                </a:lnTo>
                <a:lnTo>
                  <a:pt x="0" y="1747664"/>
                </a:lnTo>
                <a:lnTo>
                  <a:pt x="0" y="0"/>
                </a:lnTo>
                <a:close/>
              </a:path>
            </a:pathLst>
          </a:custGeom>
          <a:blipFill>
            <a:blip r:embed="rId3"/>
            <a:stretch>
              <a:fillRect l="0" t="0" r="0" b="0"/>
            </a:stretch>
          </a:blipFill>
        </p:spPr>
      </p:sp>
      <p:sp>
        <p:nvSpPr>
          <p:cNvPr name="Freeform 4" id="4"/>
          <p:cNvSpPr/>
          <p:nvPr/>
        </p:nvSpPr>
        <p:spPr>
          <a:xfrm flipH="false" flipV="false" rot="-3378125">
            <a:off x="12070219" y="-1362141"/>
            <a:ext cx="4943405" cy="5723190"/>
          </a:xfrm>
          <a:custGeom>
            <a:avLst/>
            <a:gdLst/>
            <a:ahLst/>
            <a:cxnLst/>
            <a:rect r="r" b="b" t="t" l="l"/>
            <a:pathLst>
              <a:path h="5723190" w="4943405">
                <a:moveTo>
                  <a:pt x="0" y="0"/>
                </a:moveTo>
                <a:lnTo>
                  <a:pt x="4943405" y="0"/>
                </a:lnTo>
                <a:lnTo>
                  <a:pt x="4943405" y="5723190"/>
                </a:lnTo>
                <a:lnTo>
                  <a:pt x="0" y="5723190"/>
                </a:lnTo>
                <a:lnTo>
                  <a:pt x="0" y="0"/>
                </a:lnTo>
                <a:close/>
              </a:path>
            </a:pathLst>
          </a:custGeom>
          <a:blipFill>
            <a:blip r:embed="rId4"/>
            <a:stretch>
              <a:fillRect l="0" t="0" r="0" b="0"/>
            </a:stretch>
          </a:blipFill>
        </p:spPr>
      </p:sp>
      <p:grpSp>
        <p:nvGrpSpPr>
          <p:cNvPr name="Group 5" id="5"/>
          <p:cNvGrpSpPr/>
          <p:nvPr/>
        </p:nvGrpSpPr>
        <p:grpSpPr>
          <a:xfrm rot="0">
            <a:off x="1028700" y="2843237"/>
            <a:ext cx="8934485" cy="5410853"/>
            <a:chOff x="0" y="0"/>
            <a:chExt cx="11912647" cy="7214470"/>
          </a:xfrm>
        </p:grpSpPr>
        <p:sp>
          <p:nvSpPr>
            <p:cNvPr name="TextBox 6" id="6"/>
            <p:cNvSpPr txBox="true"/>
            <p:nvPr/>
          </p:nvSpPr>
          <p:spPr>
            <a:xfrm rot="0">
              <a:off x="0" y="2138039"/>
              <a:ext cx="11912647" cy="3192283"/>
            </a:xfrm>
            <a:prstGeom prst="rect">
              <a:avLst/>
            </a:prstGeom>
          </p:spPr>
          <p:txBody>
            <a:bodyPr anchor="t" rtlCol="false" tIns="0" lIns="0" bIns="0" rIns="0">
              <a:spAutoFit/>
            </a:bodyPr>
            <a:lstStyle/>
            <a:p>
              <a:pPr>
                <a:lnSpc>
                  <a:spcPts val="9440"/>
                </a:lnSpc>
              </a:pPr>
              <a:r>
                <a:rPr lang="en-US" sz="8000">
                  <a:solidFill>
                    <a:srgbClr val="FFFFFF"/>
                  </a:solidFill>
                  <a:latin typeface="HK Grotesk"/>
                </a:rPr>
                <a:t>INTRODUCTION</a:t>
              </a:r>
            </a:p>
            <a:p>
              <a:pPr>
                <a:lnSpc>
                  <a:spcPts val="9440"/>
                </a:lnSpc>
              </a:pPr>
            </a:p>
          </p:txBody>
        </p:sp>
        <p:sp>
          <p:nvSpPr>
            <p:cNvPr name="TextBox 7" id="7"/>
            <p:cNvSpPr txBox="true"/>
            <p:nvPr/>
          </p:nvSpPr>
          <p:spPr>
            <a:xfrm rot="0">
              <a:off x="0" y="0"/>
              <a:ext cx="2514541" cy="1378756"/>
            </a:xfrm>
            <a:prstGeom prst="rect">
              <a:avLst/>
            </a:prstGeom>
          </p:spPr>
          <p:txBody>
            <a:bodyPr anchor="t" rtlCol="false" tIns="0" lIns="0" bIns="0" rIns="0">
              <a:spAutoFit/>
            </a:bodyPr>
            <a:lstStyle/>
            <a:p>
              <a:pPr algn="l" marL="0" indent="0" lvl="0">
                <a:lnSpc>
                  <a:spcPts val="8115"/>
                </a:lnSpc>
                <a:spcBef>
                  <a:spcPct val="0"/>
                </a:spcBef>
              </a:pPr>
              <a:r>
                <a:rPr lang="en-US" sz="6877" u="none">
                  <a:solidFill>
                    <a:srgbClr val="FFFFFF">
                      <a:alpha val="60000"/>
                    </a:srgbClr>
                  </a:solidFill>
                  <a:latin typeface="HK Grotesk Bold"/>
                </a:rPr>
                <a:t>01</a:t>
              </a:r>
            </a:p>
          </p:txBody>
        </p:sp>
        <p:sp>
          <p:nvSpPr>
            <p:cNvPr name="TextBox 8" id="8"/>
            <p:cNvSpPr txBox="true"/>
            <p:nvPr/>
          </p:nvSpPr>
          <p:spPr>
            <a:xfrm rot="0">
              <a:off x="0" y="6106731"/>
              <a:ext cx="7538418" cy="1107739"/>
            </a:xfrm>
            <a:prstGeom prst="rect">
              <a:avLst/>
            </a:prstGeom>
          </p:spPr>
          <p:txBody>
            <a:bodyPr anchor="t" rtlCol="false" tIns="0" lIns="0" bIns="0" rIns="0">
              <a:spAutoFit/>
            </a:bodyPr>
            <a:lstStyle/>
            <a:p>
              <a:pPr>
                <a:lnSpc>
                  <a:spcPts val="3416"/>
                </a:lnSpc>
                <a:spcBef>
                  <a:spcPct val="0"/>
                </a:spcBef>
              </a:pPr>
              <a:r>
                <a:rPr lang="en-US" sz="2440" spc="-24">
                  <a:solidFill>
                    <a:srgbClr val="FFFFFF"/>
                  </a:solidFill>
                  <a:latin typeface="Assistant"/>
                </a:rPr>
                <a:t>Emotion recognition is quite a challenging task, but emotions are not constant.</a:t>
              </a:r>
            </a:p>
          </p:txBody>
        </p:sp>
      </p:gr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564986" y="-3282418"/>
            <a:ext cx="7027814" cy="6254754"/>
          </a:xfrm>
          <a:custGeom>
            <a:avLst/>
            <a:gdLst/>
            <a:ahLst/>
            <a:cxnLst/>
            <a:rect r="r" b="b" t="t" l="l"/>
            <a:pathLst>
              <a:path h="6254754" w="7027814">
                <a:moveTo>
                  <a:pt x="0" y="0"/>
                </a:moveTo>
                <a:lnTo>
                  <a:pt x="7027814" y="0"/>
                </a:lnTo>
                <a:lnTo>
                  <a:pt x="7027814" y="6254755"/>
                </a:lnTo>
                <a:lnTo>
                  <a:pt x="0" y="6254755"/>
                </a:lnTo>
                <a:lnTo>
                  <a:pt x="0" y="0"/>
                </a:lnTo>
                <a:close/>
              </a:path>
            </a:pathLst>
          </a:custGeom>
          <a:blipFill>
            <a:blip r:embed="rId2"/>
            <a:stretch>
              <a:fillRect l="0" t="0" r="0" b="0"/>
            </a:stretch>
          </a:blipFill>
        </p:spPr>
      </p:sp>
      <p:sp>
        <p:nvSpPr>
          <p:cNvPr name="Freeform 3" id="3"/>
          <p:cNvSpPr/>
          <p:nvPr/>
        </p:nvSpPr>
        <p:spPr>
          <a:xfrm flipH="false" flipV="false" rot="6148233">
            <a:off x="12976018" y="3273608"/>
            <a:ext cx="6861060" cy="6560888"/>
          </a:xfrm>
          <a:custGeom>
            <a:avLst/>
            <a:gdLst/>
            <a:ahLst/>
            <a:cxnLst/>
            <a:rect r="r" b="b" t="t" l="l"/>
            <a:pathLst>
              <a:path h="6560888" w="6861060">
                <a:moveTo>
                  <a:pt x="0" y="0"/>
                </a:moveTo>
                <a:lnTo>
                  <a:pt x="6861060" y="0"/>
                </a:lnTo>
                <a:lnTo>
                  <a:pt x="6861060" y="6560888"/>
                </a:lnTo>
                <a:lnTo>
                  <a:pt x="0" y="6560888"/>
                </a:lnTo>
                <a:lnTo>
                  <a:pt x="0" y="0"/>
                </a:lnTo>
                <a:close/>
              </a:path>
            </a:pathLst>
          </a:custGeom>
          <a:blipFill>
            <a:blip r:embed="rId3"/>
            <a:stretch>
              <a:fillRect l="0" t="0" r="0" b="0"/>
            </a:stretch>
          </a:blipFill>
        </p:spPr>
      </p:sp>
      <p:grpSp>
        <p:nvGrpSpPr>
          <p:cNvPr name="Group 4" id="4"/>
          <p:cNvGrpSpPr/>
          <p:nvPr/>
        </p:nvGrpSpPr>
        <p:grpSpPr>
          <a:xfrm rot="0">
            <a:off x="1028700" y="428379"/>
            <a:ext cx="12785222" cy="10183639"/>
            <a:chOff x="0" y="0"/>
            <a:chExt cx="17046963" cy="13578185"/>
          </a:xfrm>
        </p:grpSpPr>
        <p:sp>
          <p:nvSpPr>
            <p:cNvPr name="TextBox 5" id="5"/>
            <p:cNvSpPr txBox="true"/>
            <p:nvPr/>
          </p:nvSpPr>
          <p:spPr>
            <a:xfrm rot="0">
              <a:off x="0" y="9525"/>
              <a:ext cx="12314109" cy="1591330"/>
            </a:xfrm>
            <a:prstGeom prst="rect">
              <a:avLst/>
            </a:prstGeom>
          </p:spPr>
          <p:txBody>
            <a:bodyPr anchor="t" rtlCol="false" tIns="0" lIns="0" bIns="0" rIns="0">
              <a:spAutoFit/>
            </a:bodyPr>
            <a:lstStyle/>
            <a:p>
              <a:pPr>
                <a:lnSpc>
                  <a:spcPts val="9440"/>
                </a:lnSpc>
              </a:pPr>
              <a:r>
                <a:rPr lang="en-US" sz="8000">
                  <a:solidFill>
                    <a:srgbClr val="4D1354"/>
                  </a:solidFill>
                  <a:latin typeface="HK Grotesk Bold"/>
                </a:rPr>
                <a:t>Conclusion</a:t>
              </a:r>
            </a:p>
          </p:txBody>
        </p:sp>
        <p:sp>
          <p:nvSpPr>
            <p:cNvPr name="TextBox 6" id="6"/>
            <p:cNvSpPr txBox="true"/>
            <p:nvPr/>
          </p:nvSpPr>
          <p:spPr>
            <a:xfrm rot="0">
              <a:off x="0" y="1763519"/>
              <a:ext cx="17046963" cy="11814666"/>
            </a:xfrm>
            <a:prstGeom prst="rect">
              <a:avLst/>
            </a:prstGeom>
          </p:spPr>
          <p:txBody>
            <a:bodyPr anchor="t" rtlCol="false" tIns="0" lIns="0" bIns="0" rIns="0">
              <a:spAutoFit/>
            </a:bodyPr>
            <a:lstStyle/>
            <a:p>
              <a:pPr marL="575655" indent="-287827" lvl="1">
                <a:lnSpc>
                  <a:spcPts val="3732"/>
                </a:lnSpc>
                <a:spcBef>
                  <a:spcPct val="0"/>
                </a:spcBef>
                <a:buFont typeface="Arial"/>
                <a:buChar char="•"/>
              </a:pPr>
              <a:r>
                <a:rPr lang="en-US" sz="2666" spc="-26">
                  <a:solidFill>
                    <a:srgbClr val="000000"/>
                  </a:solidFill>
                  <a:latin typeface="Times New Roman"/>
                </a:rPr>
                <a:t>SER faces challenges related to data scarcity, cross-cultural recognition, handling mixed emotions, and achieving real-time processing. These challenges underscore the need for continued research and innovation in the field.</a:t>
              </a:r>
            </a:p>
            <a:p>
              <a:pPr marL="575655" indent="-287827" lvl="1">
                <a:lnSpc>
                  <a:spcPts val="3732"/>
                </a:lnSpc>
                <a:spcBef>
                  <a:spcPct val="0"/>
                </a:spcBef>
                <a:buFont typeface="Arial"/>
                <a:buChar char="•"/>
              </a:pPr>
              <a:r>
                <a:rPr lang="en-US" sz="2666" spc="-26">
                  <a:solidFill>
                    <a:srgbClr val="000000"/>
                  </a:solidFill>
                  <a:latin typeface="Times New Roman"/>
                </a:rPr>
                <a:t> A typical SER methodology involves data collection, feature extraction, model selection, and evaluation. Machine learning techniques, often combined with deep learning and audio feature extraction libraries like Librosa, play a pivotal role in developing accurate SER systems.</a:t>
              </a:r>
            </a:p>
            <a:p>
              <a:pPr marL="575655" indent="-287827" lvl="1">
                <a:lnSpc>
                  <a:spcPts val="3732"/>
                </a:lnSpc>
                <a:spcBef>
                  <a:spcPct val="0"/>
                </a:spcBef>
                <a:buFont typeface="Arial"/>
                <a:buChar char="•"/>
              </a:pPr>
              <a:r>
                <a:rPr lang="en-US" sz="2666" spc="-26">
                  <a:solidFill>
                    <a:srgbClr val="000000"/>
                  </a:solidFill>
                  <a:latin typeface="Times New Roman"/>
                </a:rPr>
                <a:t>As SER technology advances, ethical considerations such as privacy, consent, and potential misuse of emotional data become increasingly important. Ensuring transparent and ethical data practices is vital.</a:t>
              </a:r>
            </a:p>
            <a:p>
              <a:pPr marL="575655" indent="-287827" lvl="1">
                <a:lnSpc>
                  <a:spcPts val="3732"/>
                </a:lnSpc>
                <a:spcBef>
                  <a:spcPct val="0"/>
                </a:spcBef>
                <a:buFont typeface="Arial"/>
                <a:buChar char="•"/>
              </a:pPr>
              <a:r>
                <a:rPr lang="en-US" sz="2666" spc="-26">
                  <a:solidFill>
                    <a:srgbClr val="000000"/>
                  </a:solidFill>
                  <a:latin typeface="Times New Roman"/>
                </a:rPr>
                <a:t>SER has a broad range of applications, from enhancing customer service interactions and mental health assessment to improving human-computer interfaces. These applications have the potential to positively impact various sectors, including healthcare, entertainment, and education.</a:t>
              </a:r>
            </a:p>
            <a:p>
              <a:pPr marL="575655" indent="-287827" lvl="1">
                <a:lnSpc>
                  <a:spcPts val="3732"/>
                </a:lnSpc>
                <a:spcBef>
                  <a:spcPct val="0"/>
                </a:spcBef>
                <a:buFont typeface="Arial"/>
                <a:buChar char="•"/>
              </a:pPr>
              <a:r>
                <a:rPr lang="en-US" sz="2666" spc="-26">
                  <a:solidFill>
                    <a:srgbClr val="000000"/>
                  </a:solidFill>
                  <a:latin typeface="Times New Roman"/>
                </a:rPr>
                <a:t>The future of SER lies in addressing existing challenges, refining models for better generalization, and making SER systems more adaptable to various languages and cultures. Continuous improvement in ethical standards and user satisfaction is equally important.</a:t>
              </a:r>
            </a:p>
            <a:p>
              <a:pPr>
                <a:lnSpc>
                  <a:spcPts val="3589"/>
                </a:lnSpc>
                <a:spcBef>
                  <a:spcPct val="0"/>
                </a:spcBef>
              </a:pP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1298824">
            <a:off x="12555249" y="4939834"/>
            <a:ext cx="6575294" cy="7268784"/>
          </a:xfrm>
          <a:custGeom>
            <a:avLst/>
            <a:gdLst/>
            <a:ahLst/>
            <a:cxnLst/>
            <a:rect r="r" b="b" t="t" l="l"/>
            <a:pathLst>
              <a:path h="7268784" w="6575294">
                <a:moveTo>
                  <a:pt x="0" y="0"/>
                </a:moveTo>
                <a:lnTo>
                  <a:pt x="6575295" y="0"/>
                </a:lnTo>
                <a:lnTo>
                  <a:pt x="6575295" y="7268784"/>
                </a:lnTo>
                <a:lnTo>
                  <a:pt x="0" y="7268784"/>
                </a:lnTo>
                <a:lnTo>
                  <a:pt x="0" y="0"/>
                </a:lnTo>
                <a:close/>
              </a:path>
            </a:pathLst>
          </a:custGeom>
          <a:blipFill>
            <a:blip r:embed="rId2"/>
            <a:stretch>
              <a:fillRect l="0" t="0" r="-381" b="-1174"/>
            </a:stretch>
          </a:blipFill>
        </p:spPr>
      </p:sp>
      <p:sp>
        <p:nvSpPr>
          <p:cNvPr name="Freeform 3" id="3"/>
          <p:cNvSpPr/>
          <p:nvPr/>
        </p:nvSpPr>
        <p:spPr>
          <a:xfrm flipH="false" flipV="false" rot="-3378125">
            <a:off x="12070219" y="-1362141"/>
            <a:ext cx="4943405" cy="5723190"/>
          </a:xfrm>
          <a:custGeom>
            <a:avLst/>
            <a:gdLst/>
            <a:ahLst/>
            <a:cxnLst/>
            <a:rect r="r" b="b" t="t" l="l"/>
            <a:pathLst>
              <a:path h="5723190" w="4943405">
                <a:moveTo>
                  <a:pt x="0" y="0"/>
                </a:moveTo>
                <a:lnTo>
                  <a:pt x="4943405" y="0"/>
                </a:lnTo>
                <a:lnTo>
                  <a:pt x="4943405" y="5723190"/>
                </a:lnTo>
                <a:lnTo>
                  <a:pt x="0" y="5723190"/>
                </a:lnTo>
                <a:lnTo>
                  <a:pt x="0" y="0"/>
                </a:lnTo>
                <a:close/>
              </a:path>
            </a:pathLst>
          </a:custGeom>
          <a:blipFill>
            <a:blip r:embed="rId3"/>
            <a:stretch>
              <a:fillRect l="0" t="0" r="0" b="0"/>
            </a:stretch>
          </a:blipFill>
        </p:spPr>
      </p:sp>
      <p:grpSp>
        <p:nvGrpSpPr>
          <p:cNvPr name="Group 4" id="4"/>
          <p:cNvGrpSpPr/>
          <p:nvPr/>
        </p:nvGrpSpPr>
        <p:grpSpPr>
          <a:xfrm rot="0">
            <a:off x="1340689" y="236949"/>
            <a:ext cx="10784063" cy="9678576"/>
            <a:chOff x="0" y="0"/>
            <a:chExt cx="14378750" cy="12904768"/>
          </a:xfrm>
        </p:grpSpPr>
        <p:sp>
          <p:nvSpPr>
            <p:cNvPr name="Freeform 5" id="5"/>
            <p:cNvSpPr/>
            <p:nvPr/>
          </p:nvSpPr>
          <p:spPr>
            <a:xfrm flipH="false" flipV="false" rot="-2715964">
              <a:off x="9676031" y="10046102"/>
              <a:ext cx="2459334" cy="2330219"/>
            </a:xfrm>
            <a:custGeom>
              <a:avLst/>
              <a:gdLst/>
              <a:ahLst/>
              <a:cxnLst/>
              <a:rect r="r" b="b" t="t" l="l"/>
              <a:pathLst>
                <a:path h="2330219" w="2459334">
                  <a:moveTo>
                    <a:pt x="0" y="0"/>
                  </a:moveTo>
                  <a:lnTo>
                    <a:pt x="2459334" y="0"/>
                  </a:lnTo>
                  <a:lnTo>
                    <a:pt x="2459334" y="2330219"/>
                  </a:lnTo>
                  <a:lnTo>
                    <a:pt x="0" y="2330219"/>
                  </a:lnTo>
                  <a:lnTo>
                    <a:pt x="0" y="0"/>
                  </a:lnTo>
                  <a:close/>
                </a:path>
              </a:pathLst>
            </a:custGeom>
            <a:blipFill>
              <a:blip r:embed="rId4"/>
              <a:stretch>
                <a:fillRect l="0" t="0" r="0" b="0"/>
              </a:stretch>
            </a:blipFill>
          </p:spPr>
        </p:sp>
        <p:sp>
          <p:nvSpPr>
            <p:cNvPr name="TextBox 6" id="6"/>
            <p:cNvSpPr txBox="true"/>
            <p:nvPr/>
          </p:nvSpPr>
          <p:spPr>
            <a:xfrm rot="0">
              <a:off x="0" y="729428"/>
              <a:ext cx="14378750" cy="11299040"/>
            </a:xfrm>
            <a:prstGeom prst="rect">
              <a:avLst/>
            </a:prstGeom>
          </p:spPr>
          <p:txBody>
            <a:bodyPr anchor="t" rtlCol="false" tIns="0" lIns="0" bIns="0" rIns="0">
              <a:spAutoFit/>
            </a:bodyPr>
            <a:lstStyle/>
            <a:p>
              <a:pPr marL="803904" indent="-401952" lvl="1">
                <a:lnSpc>
                  <a:spcPts val="5212"/>
                </a:lnSpc>
                <a:buFont typeface="Arial"/>
                <a:buChar char="•"/>
              </a:pPr>
              <a:r>
                <a:rPr lang="en-US" sz="3723" spc="-37">
                  <a:solidFill>
                    <a:srgbClr val="FFFFFF"/>
                  </a:solidFill>
                  <a:latin typeface="Assistant"/>
                </a:rPr>
                <a:t>A speech emotion recognition(SER)system is a collection of methodologies that process and classify speech signals to detect emotions embedded in them. </a:t>
              </a:r>
            </a:p>
            <a:p>
              <a:pPr>
                <a:lnSpc>
                  <a:spcPts val="5212"/>
                </a:lnSpc>
              </a:pPr>
            </a:p>
            <a:p>
              <a:pPr marL="803904" indent="-401952" lvl="1">
                <a:lnSpc>
                  <a:spcPts val="5212"/>
                </a:lnSpc>
                <a:buFont typeface="Arial"/>
                <a:buChar char="•"/>
              </a:pPr>
              <a:r>
                <a:rPr lang="en-US" sz="3723" spc="-37">
                  <a:solidFill>
                    <a:srgbClr val="FFFFFF"/>
                  </a:solidFill>
                  <a:latin typeface="Assistant"/>
                </a:rPr>
                <a:t>These SER systems can be used in a wide variety of application areas like an interactive voice-based assistant or caller-agent conversation analysis. </a:t>
              </a:r>
            </a:p>
            <a:p>
              <a:pPr>
                <a:lnSpc>
                  <a:spcPts val="5212"/>
                </a:lnSpc>
              </a:pPr>
            </a:p>
            <a:p>
              <a:pPr marL="785669" indent="-392834" lvl="1">
                <a:lnSpc>
                  <a:spcPts val="5094"/>
                </a:lnSpc>
                <a:buFont typeface="Arial"/>
                <a:buChar char="•"/>
              </a:pPr>
              <a:r>
                <a:rPr lang="en-US" sz="3639" spc="-36">
                  <a:solidFill>
                    <a:srgbClr val="FFFFFF"/>
                  </a:solidFill>
                  <a:latin typeface="Assistant"/>
                </a:rPr>
                <a:t>With the help of this project, professionals can leverage machine learning to obtain the underlying emotion from speech audio data and some insights into the human expression of emotion through voice.</a:t>
              </a:r>
            </a:p>
          </p:txBody>
        </p:sp>
        <p:sp>
          <p:nvSpPr>
            <p:cNvPr name="TextBox 7" id="7"/>
            <p:cNvSpPr txBox="true"/>
            <p:nvPr/>
          </p:nvSpPr>
          <p:spPr>
            <a:xfrm rot="0">
              <a:off x="665214" y="-200025"/>
              <a:ext cx="5024801" cy="1255693"/>
            </a:xfrm>
            <a:prstGeom prst="rect">
              <a:avLst/>
            </a:prstGeom>
          </p:spPr>
          <p:txBody>
            <a:bodyPr anchor="t" rtlCol="false" tIns="0" lIns="0" bIns="0" rIns="0">
              <a:spAutoFit/>
            </a:bodyPr>
            <a:lstStyle/>
            <a:p>
              <a:pPr algn="ctr">
                <a:lnSpc>
                  <a:spcPts val="7279"/>
                </a:lnSpc>
              </a:pPr>
              <a:r>
                <a:rPr lang="en-US" sz="5199">
                  <a:solidFill>
                    <a:srgbClr val="FFFFFF"/>
                  </a:solidFill>
                  <a:latin typeface="Times New Roman"/>
                </a:rPr>
                <a:t>Introduction </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4494633">
            <a:off x="737717" y="7024205"/>
            <a:ext cx="2605188" cy="2468415"/>
          </a:xfrm>
          <a:custGeom>
            <a:avLst/>
            <a:gdLst/>
            <a:ahLst/>
            <a:cxnLst/>
            <a:rect r="r" b="b" t="t" l="l"/>
            <a:pathLst>
              <a:path h="2468415" w="2605188">
                <a:moveTo>
                  <a:pt x="0" y="0"/>
                </a:moveTo>
                <a:lnTo>
                  <a:pt x="2605187" y="0"/>
                </a:lnTo>
                <a:lnTo>
                  <a:pt x="2605187" y="2468415"/>
                </a:lnTo>
                <a:lnTo>
                  <a:pt x="0" y="2468415"/>
                </a:lnTo>
                <a:lnTo>
                  <a:pt x="0" y="0"/>
                </a:lnTo>
                <a:close/>
              </a:path>
            </a:pathLst>
          </a:custGeom>
          <a:blipFill>
            <a:blip r:embed="rId2"/>
            <a:stretch>
              <a:fillRect l="0" t="0" r="0" b="0"/>
            </a:stretch>
          </a:blipFill>
        </p:spPr>
      </p:sp>
      <p:sp>
        <p:nvSpPr>
          <p:cNvPr name="Freeform 3" id="3"/>
          <p:cNvSpPr/>
          <p:nvPr/>
        </p:nvSpPr>
        <p:spPr>
          <a:xfrm flipH="false" flipV="false" rot="0">
            <a:off x="-1213644" y="-550315"/>
            <a:ext cx="5225712" cy="4650884"/>
          </a:xfrm>
          <a:custGeom>
            <a:avLst/>
            <a:gdLst/>
            <a:ahLst/>
            <a:cxnLst/>
            <a:rect r="r" b="b" t="t" l="l"/>
            <a:pathLst>
              <a:path h="4650884" w="5225712">
                <a:moveTo>
                  <a:pt x="0" y="0"/>
                </a:moveTo>
                <a:lnTo>
                  <a:pt x="5225712" y="0"/>
                </a:lnTo>
                <a:lnTo>
                  <a:pt x="5225712" y="4650884"/>
                </a:lnTo>
                <a:lnTo>
                  <a:pt x="0" y="4650884"/>
                </a:lnTo>
                <a:lnTo>
                  <a:pt x="0" y="0"/>
                </a:lnTo>
                <a:close/>
              </a:path>
            </a:pathLst>
          </a:custGeom>
          <a:blipFill>
            <a:blip r:embed="rId3"/>
            <a:stretch>
              <a:fillRect l="0" t="0" r="0" b="0"/>
            </a:stretch>
          </a:blipFill>
        </p:spPr>
      </p:sp>
      <p:sp>
        <p:nvSpPr>
          <p:cNvPr name="Freeform 4" id="4"/>
          <p:cNvSpPr/>
          <p:nvPr/>
        </p:nvSpPr>
        <p:spPr>
          <a:xfrm flipH="false" flipV="false" rot="313119">
            <a:off x="3291026" y="3087831"/>
            <a:ext cx="5693252" cy="5444172"/>
          </a:xfrm>
          <a:custGeom>
            <a:avLst/>
            <a:gdLst/>
            <a:ahLst/>
            <a:cxnLst/>
            <a:rect r="r" b="b" t="t" l="l"/>
            <a:pathLst>
              <a:path h="5444172" w="5693252">
                <a:moveTo>
                  <a:pt x="0" y="0"/>
                </a:moveTo>
                <a:lnTo>
                  <a:pt x="5693252" y="0"/>
                </a:lnTo>
                <a:lnTo>
                  <a:pt x="5693252" y="5444173"/>
                </a:lnTo>
                <a:lnTo>
                  <a:pt x="0" y="5444173"/>
                </a:lnTo>
                <a:lnTo>
                  <a:pt x="0" y="0"/>
                </a:lnTo>
                <a:close/>
              </a:path>
            </a:pathLst>
          </a:custGeom>
          <a:blipFill>
            <a:blip r:embed="rId4"/>
            <a:stretch>
              <a:fillRect l="0" t="0" r="0" b="0"/>
            </a:stretch>
          </a:blipFill>
        </p:spPr>
      </p:sp>
      <p:sp>
        <p:nvSpPr>
          <p:cNvPr name="TextBox 5" id="5"/>
          <p:cNvSpPr txBox="true"/>
          <p:nvPr/>
        </p:nvSpPr>
        <p:spPr>
          <a:xfrm rot="0">
            <a:off x="10229815" y="4904561"/>
            <a:ext cx="7029485" cy="1191117"/>
          </a:xfrm>
          <a:prstGeom prst="rect">
            <a:avLst/>
          </a:prstGeom>
        </p:spPr>
        <p:txBody>
          <a:bodyPr anchor="t" rtlCol="false" tIns="0" lIns="0" bIns="0" rIns="0">
            <a:spAutoFit/>
          </a:bodyPr>
          <a:lstStyle/>
          <a:p>
            <a:pPr algn="r">
              <a:lnSpc>
                <a:spcPts val="9440"/>
              </a:lnSpc>
            </a:pPr>
            <a:r>
              <a:rPr lang="en-US" sz="8000">
                <a:solidFill>
                  <a:srgbClr val="FFFFFF"/>
                </a:solidFill>
                <a:latin typeface="HK Grotesk Bold"/>
              </a:rPr>
              <a:t>Related  Works</a:t>
            </a:r>
          </a:p>
        </p:txBody>
      </p:sp>
      <p:sp>
        <p:nvSpPr>
          <p:cNvPr name="TextBox 6" id="6"/>
          <p:cNvSpPr txBox="true"/>
          <p:nvPr/>
        </p:nvSpPr>
        <p:spPr>
          <a:xfrm rot="0">
            <a:off x="15785030" y="1028700"/>
            <a:ext cx="1483795" cy="1034067"/>
          </a:xfrm>
          <a:prstGeom prst="rect">
            <a:avLst/>
          </a:prstGeom>
        </p:spPr>
        <p:txBody>
          <a:bodyPr anchor="t" rtlCol="false" tIns="0" lIns="0" bIns="0" rIns="0">
            <a:spAutoFit/>
          </a:bodyPr>
          <a:lstStyle/>
          <a:p>
            <a:pPr algn="r" marL="0" indent="0" lvl="0">
              <a:lnSpc>
                <a:spcPts val="8115"/>
              </a:lnSpc>
              <a:spcBef>
                <a:spcPct val="0"/>
              </a:spcBef>
            </a:pPr>
            <a:r>
              <a:rPr lang="en-US" sz="6877" u="none">
                <a:solidFill>
                  <a:srgbClr val="FFFFFF">
                    <a:alpha val="60000"/>
                  </a:srgbClr>
                </a:solidFill>
                <a:latin typeface="HK Grotesk Bold"/>
              </a:rPr>
              <a:t>02</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094169">
            <a:off x="-2768217" y="5870308"/>
            <a:ext cx="6176663" cy="5906434"/>
          </a:xfrm>
          <a:custGeom>
            <a:avLst/>
            <a:gdLst/>
            <a:ahLst/>
            <a:cxnLst/>
            <a:rect r="r" b="b" t="t" l="l"/>
            <a:pathLst>
              <a:path h="5906434" w="6176663">
                <a:moveTo>
                  <a:pt x="0" y="0"/>
                </a:moveTo>
                <a:lnTo>
                  <a:pt x="6176663" y="0"/>
                </a:lnTo>
                <a:lnTo>
                  <a:pt x="6176663" y="5906433"/>
                </a:lnTo>
                <a:lnTo>
                  <a:pt x="0" y="5906433"/>
                </a:lnTo>
                <a:lnTo>
                  <a:pt x="0" y="0"/>
                </a:lnTo>
                <a:close/>
              </a:path>
            </a:pathLst>
          </a:custGeom>
          <a:blipFill>
            <a:blip r:embed="rId2"/>
            <a:stretch>
              <a:fillRect l="0" t="0" r="0" b="0"/>
            </a:stretch>
          </a:blipFill>
        </p:spPr>
      </p:sp>
      <p:sp>
        <p:nvSpPr>
          <p:cNvPr name="Freeform 3" id="3"/>
          <p:cNvSpPr/>
          <p:nvPr/>
        </p:nvSpPr>
        <p:spPr>
          <a:xfrm flipH="false" flipV="false" rot="9440951">
            <a:off x="-957979" y="335262"/>
            <a:ext cx="2207918" cy="2092002"/>
          </a:xfrm>
          <a:custGeom>
            <a:avLst/>
            <a:gdLst/>
            <a:ahLst/>
            <a:cxnLst/>
            <a:rect r="r" b="b" t="t" l="l"/>
            <a:pathLst>
              <a:path h="2092002" w="2207918">
                <a:moveTo>
                  <a:pt x="0" y="0"/>
                </a:moveTo>
                <a:lnTo>
                  <a:pt x="2207919" y="0"/>
                </a:lnTo>
                <a:lnTo>
                  <a:pt x="2207919" y="2092002"/>
                </a:lnTo>
                <a:lnTo>
                  <a:pt x="0" y="2092002"/>
                </a:lnTo>
                <a:lnTo>
                  <a:pt x="0" y="0"/>
                </a:lnTo>
                <a:close/>
              </a:path>
            </a:pathLst>
          </a:custGeom>
          <a:blipFill>
            <a:blip r:embed="rId3"/>
            <a:stretch>
              <a:fillRect l="0" t="0" r="0" b="0"/>
            </a:stretch>
          </a:blipFill>
        </p:spPr>
      </p:sp>
      <p:graphicFrame>
        <p:nvGraphicFramePr>
          <p:cNvPr name="Table 4" id="4"/>
          <p:cNvGraphicFramePr>
            <a:graphicFrameLocks noGrp="true"/>
          </p:cNvGraphicFramePr>
          <p:nvPr/>
        </p:nvGraphicFramePr>
        <p:xfrm>
          <a:off x="686950" y="1204521"/>
          <a:ext cx="16914100" cy="9010650"/>
        </p:xfrm>
        <a:graphic>
          <a:graphicData uri="http://schemas.openxmlformats.org/drawingml/2006/table">
            <a:tbl>
              <a:tblPr/>
              <a:tblGrid>
                <a:gridCol w="716041"/>
                <a:gridCol w="3483638"/>
                <a:gridCol w="6505684"/>
                <a:gridCol w="6208737"/>
              </a:tblGrid>
              <a:tr h="1386990">
                <a:tc>
                  <a:txBody>
                    <a:bodyPr anchor="t" rtlCol="false"/>
                    <a:lstStyle/>
                    <a:p>
                      <a:pPr algn="ctr">
                        <a:lnSpc>
                          <a:spcPts val="2380"/>
                        </a:lnSpc>
                        <a:defRPr/>
                      </a:pPr>
                      <a:r>
                        <a:rPr lang="en-US" sz="1700">
                          <a:solidFill>
                            <a:srgbClr val="FFFFFF"/>
                          </a:solidFill>
                          <a:latin typeface="Fira Sans Bold"/>
                        </a:rPr>
                        <a:t>SI NO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91919"/>
                    </a:solidFill>
                  </a:tcPr>
                </a:tc>
                <a:tc>
                  <a:txBody>
                    <a:bodyPr anchor="t" rtlCol="false"/>
                    <a:lstStyle/>
                    <a:p>
                      <a:pPr algn="ctr">
                        <a:lnSpc>
                          <a:spcPts val="3359"/>
                        </a:lnSpc>
                        <a:defRPr/>
                      </a:pPr>
                      <a:r>
                        <a:rPr lang="en-US" sz="2399">
                          <a:solidFill>
                            <a:srgbClr val="FFFFFF"/>
                          </a:solidFill>
                          <a:latin typeface="Fira Sans Bold"/>
                        </a:rPr>
                        <a:t>Title of Paper, Journal name, Publisher, year</a:t>
                      </a:r>
                      <a:r>
                        <a:rPr lang="en-US" sz="2399">
                          <a:solidFill>
                            <a:srgbClr val="FFFFFF"/>
                          </a:solidFill>
                          <a:latin typeface="Fira Sans Bold"/>
                        </a:rPr>
                        <a:t>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91919"/>
                    </a:solidFill>
                  </a:tcPr>
                </a:tc>
                <a:tc>
                  <a:txBody>
                    <a:bodyPr anchor="t" rtlCol="false"/>
                    <a:lstStyle/>
                    <a:p>
                      <a:pPr algn="ctr">
                        <a:lnSpc>
                          <a:spcPts val="3219"/>
                        </a:lnSpc>
                        <a:defRPr/>
                      </a:pPr>
                      <a:r>
                        <a:rPr lang="en-US" sz="2299">
                          <a:solidFill>
                            <a:srgbClr val="FFFFFF"/>
                          </a:solidFill>
                          <a:latin typeface="Fira Sans Bold"/>
                        </a:rPr>
                        <a:t>PROS OF THE PAPER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91919"/>
                    </a:solidFill>
                  </a:tcPr>
                </a:tc>
                <a:tc>
                  <a:txBody>
                    <a:bodyPr anchor="t" rtlCol="false"/>
                    <a:lstStyle/>
                    <a:p>
                      <a:pPr algn="ctr">
                        <a:lnSpc>
                          <a:spcPts val="3219"/>
                        </a:lnSpc>
                        <a:defRPr/>
                      </a:pPr>
                      <a:r>
                        <a:rPr lang="en-US" sz="2299">
                          <a:solidFill>
                            <a:srgbClr val="FFFFFF"/>
                          </a:solidFill>
                          <a:latin typeface="Fira Sans Bold"/>
                        </a:rPr>
                        <a:t>CONS OF THE PAPER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91919"/>
                    </a:solidFill>
                  </a:tcPr>
                </a:tc>
              </a:tr>
              <a:tr h="7623660">
                <a:tc>
                  <a:txBody>
                    <a:bodyPr anchor="t" rtlCol="false"/>
                    <a:lstStyle/>
                    <a:p>
                      <a:pPr algn="ctr">
                        <a:lnSpc>
                          <a:spcPts val="3219"/>
                        </a:lnSpc>
                        <a:defRPr/>
                      </a:pPr>
                      <a:r>
                        <a:rPr lang="en-US" sz="2299">
                          <a:solidFill>
                            <a:srgbClr val="000000"/>
                          </a:solidFill>
                          <a:latin typeface="Fira Sans"/>
                        </a:rPr>
                        <a:t>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3919"/>
                        </a:lnSpc>
                        <a:defRPr/>
                      </a:pPr>
                      <a:r>
                        <a:rPr lang="en-US" sz="2799">
                          <a:solidFill>
                            <a:srgbClr val="000000"/>
                          </a:solidFill>
                          <a:latin typeface="Fira Sans"/>
                        </a:rPr>
                        <a:t>Speech emotion recognition based on emotion perception,</a:t>
                      </a:r>
                      <a:endParaRPr lang="en-US" sz="1100"/>
                    </a:p>
                    <a:p>
                      <a:pPr>
                        <a:lnSpc>
                          <a:spcPts val="3919"/>
                        </a:lnSpc>
                      </a:pPr>
                      <a:r>
                        <a:rPr lang="en-US" sz="2799">
                          <a:solidFill>
                            <a:srgbClr val="000000"/>
                          </a:solidFill>
                          <a:latin typeface="Fira Sans"/>
                        </a:rPr>
                        <a:t>EURASIP Journal on Audio Speech, and Music Processing, </a:t>
                      </a:r>
                    </a:p>
                    <a:p>
                      <a:pPr>
                        <a:lnSpc>
                          <a:spcPts val="3919"/>
                        </a:lnSpc>
                      </a:pPr>
                      <a:r>
                        <a:rPr lang="en-US" sz="2799">
                          <a:solidFill>
                            <a:srgbClr val="000000"/>
                          </a:solidFill>
                          <a:latin typeface="Fira Sans"/>
                        </a:rPr>
                        <a:t>Gang Liu1- ,</a:t>
                      </a:r>
                    </a:p>
                    <a:p>
                      <a:pPr>
                        <a:lnSpc>
                          <a:spcPts val="3919"/>
                        </a:lnSpc>
                      </a:pPr>
                      <a:r>
                        <a:rPr lang="en-US" sz="2799">
                          <a:solidFill>
                            <a:srgbClr val="000000"/>
                          </a:solidFill>
                          <a:latin typeface="Fira Sans"/>
                        </a:rPr>
                        <a:t>Springer Open,</a:t>
                      </a:r>
                    </a:p>
                    <a:p>
                      <a:pPr>
                        <a:lnSpc>
                          <a:spcPts val="3919"/>
                        </a:lnSpc>
                      </a:pPr>
                      <a:r>
                        <a:rPr lang="en-US" sz="2799">
                          <a:solidFill>
                            <a:srgbClr val="000000"/>
                          </a:solidFill>
                          <a:latin typeface="Fira Sans"/>
                        </a:rPr>
                        <a:t>2023.</a:t>
                      </a:r>
                    </a:p>
                    <a:p>
                      <a:pPr>
                        <a:lnSpc>
                          <a:spcPts val="2380"/>
                        </a:lnSpc>
                      </a:pPr>
                    </a:p>
                  </a:txBody>
                  <a:tcPr marL="190500" marR="190500" marT="190500" marB="190500" anchor="t">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just" marL="453388" indent="-226694" lvl="1">
                        <a:lnSpc>
                          <a:spcPts val="2939"/>
                        </a:lnSpc>
                        <a:buFont typeface="Arial"/>
                        <a:buChar char="•"/>
                        <a:defRPr/>
                      </a:pPr>
                      <a:r>
                        <a:rPr lang="en-US" sz="2099">
                          <a:solidFill>
                            <a:srgbClr val="000000"/>
                          </a:solidFill>
                          <a:latin typeface="Fira Sans Semi-Bold"/>
                        </a:rPr>
                        <a:t>Incorporation of Human Perception</a:t>
                      </a:r>
                      <a:r>
                        <a:rPr lang="en-US" sz="2099">
                          <a:solidFill>
                            <a:srgbClr val="000000"/>
                          </a:solidFill>
                          <a:latin typeface="Fira Sans"/>
                        </a:rPr>
                        <a:t>: By drawing inspiration from human emotional perception processes, this approach attempts to align SER more closely with how humans recognize emotions, potentially leading to more accurate results.</a:t>
                      </a:r>
                      <a:endParaRPr lang="en-US" sz="1100"/>
                    </a:p>
                    <a:p>
                      <a:pPr algn="just" marL="453388" indent="-226694" lvl="1">
                        <a:lnSpc>
                          <a:spcPts val="2939"/>
                        </a:lnSpc>
                        <a:buFont typeface="Arial"/>
                        <a:buChar char="•"/>
                      </a:pPr>
                      <a:r>
                        <a:rPr lang="en-US" sz="2099">
                          <a:solidFill>
                            <a:srgbClr val="000000"/>
                          </a:solidFill>
                          <a:latin typeface="Fira Sans Semi-Bold"/>
                        </a:rPr>
                        <a:t>Implicit Emotional Attributes</a:t>
                      </a:r>
                      <a:r>
                        <a:rPr lang="en-US" sz="2099">
                          <a:solidFill>
                            <a:srgbClr val="000000"/>
                          </a:solidFill>
                          <a:latin typeface="Fira Sans"/>
                        </a:rPr>
                        <a:t>: The introduction of implicit emotional attributes through multi-task learning could help capture subtle emotional nuances that might be missed by traditional SER methods.</a:t>
                      </a:r>
                    </a:p>
                    <a:p>
                      <a:pPr algn="just" marL="453388" indent="-226694" lvl="1">
                        <a:lnSpc>
                          <a:spcPts val="2939"/>
                        </a:lnSpc>
                        <a:buFont typeface="Arial"/>
                        <a:buChar char="•"/>
                      </a:pPr>
                      <a:r>
                        <a:rPr lang="en-US" sz="2099">
                          <a:solidFill>
                            <a:srgbClr val="000000"/>
                          </a:solidFill>
                          <a:latin typeface="Fira Sans Semi-Bold"/>
                        </a:rPr>
                        <a:t>Performance Improvement</a:t>
                      </a:r>
                      <a:r>
                        <a:rPr lang="en-US" sz="2099">
                          <a:solidFill>
                            <a:srgbClr val="000000"/>
                          </a:solidFill>
                          <a:latin typeface="Fira Sans"/>
                        </a:rPr>
                        <a:t>: Preliminary experiments on the IEMOCAP dataset indicate a notable increase in accuracy, with the unweighted accuracy (UA) and weighted accuracy (WA) showing substantial improvements. This suggests the potential effectiveness of the proposed method in improving SER performance.</a:t>
                      </a:r>
                    </a:p>
                  </a:txBody>
                  <a:tcPr marL="190500" marR="190500" marT="190500" marB="190500" anchor="t">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just" marL="453388" indent="-226694" lvl="1">
                        <a:lnSpc>
                          <a:spcPts val="2939"/>
                        </a:lnSpc>
                        <a:buFont typeface="Arial"/>
                        <a:buChar char="•"/>
                        <a:defRPr/>
                      </a:pPr>
                      <a:r>
                        <a:rPr lang="en-US" sz="2099">
                          <a:solidFill>
                            <a:srgbClr val="000000"/>
                          </a:solidFill>
                          <a:latin typeface="Fira Sans Semi-Bold"/>
                        </a:rPr>
                        <a:t>Complexity</a:t>
                      </a:r>
                      <a:r>
                        <a:rPr lang="en-US" sz="2099">
                          <a:solidFill>
                            <a:srgbClr val="000000"/>
                          </a:solidFill>
                          <a:latin typeface="Fira Sans"/>
                        </a:rPr>
                        <a:t>: Incorporating principles from brain science and emotional perception may introduce a level of complexity that could be challenging to implement, particularly for those without expertise in these areas.</a:t>
                      </a:r>
                      <a:endParaRPr lang="en-US" sz="1100"/>
                    </a:p>
                    <a:p>
                      <a:pPr algn="just" marL="453388" indent="-226694" lvl="1">
                        <a:lnSpc>
                          <a:spcPts val="2939"/>
                        </a:lnSpc>
                        <a:buFont typeface="Arial"/>
                        <a:buChar char="•"/>
                      </a:pPr>
                      <a:r>
                        <a:rPr lang="en-US" sz="2099">
                          <a:solidFill>
                            <a:srgbClr val="000000"/>
                          </a:solidFill>
                          <a:latin typeface="Fira Sans Semi-Bold"/>
                        </a:rPr>
                        <a:t>Computational Intensity</a:t>
                      </a:r>
                      <a:r>
                        <a:rPr lang="en-US" sz="2099">
                          <a:solidFill>
                            <a:srgbClr val="000000"/>
                          </a:solidFill>
                          <a:latin typeface="Fira Sans"/>
                        </a:rPr>
                        <a:t>: Deep learning models, especially those inspired by brain science and involving multi-task learning, can be computationally intensive and may require substantial resources for training and deployment.</a:t>
                      </a:r>
                    </a:p>
                    <a:p>
                      <a:pPr algn="just" marL="453388" indent="-226694" lvl="1">
                        <a:lnSpc>
                          <a:spcPts val="2939"/>
                        </a:lnSpc>
                        <a:buFont typeface="Arial"/>
                        <a:buChar char="•"/>
                      </a:pPr>
                      <a:r>
                        <a:rPr lang="en-US" sz="2099">
                          <a:solidFill>
                            <a:srgbClr val="000000"/>
                          </a:solidFill>
                          <a:latin typeface="Fira Sans Semi-Bold"/>
                        </a:rPr>
                        <a:t>Generalization</a:t>
                      </a:r>
                      <a:r>
                        <a:rPr lang="en-US" sz="2099">
                          <a:solidFill>
                            <a:srgbClr val="000000"/>
                          </a:solidFill>
                          <a:latin typeface="Fira Sans"/>
                        </a:rPr>
                        <a:t>:The effectiveness of this approach on the IEMOCAP dataset needs to be validated on a broader range of datasets to ensure that it can generalize well across various speech contexts and populations.</a:t>
                      </a:r>
                    </a:p>
                    <a:p>
                      <a:pPr algn="just">
                        <a:lnSpc>
                          <a:spcPts val="2939"/>
                        </a:lnSpc>
                      </a:pPr>
                    </a:p>
                  </a:txBody>
                  <a:tcPr marL="190500" marR="190500" marT="190500" marB="190500" anchor="t">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5" id="5"/>
          <p:cNvSpPr txBox="true"/>
          <p:nvPr/>
        </p:nvSpPr>
        <p:spPr>
          <a:xfrm rot="0">
            <a:off x="6366410" y="141699"/>
            <a:ext cx="5555181" cy="887001"/>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RELATED WORKS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094169">
            <a:off x="-2768217" y="5870308"/>
            <a:ext cx="6176663" cy="5906434"/>
          </a:xfrm>
          <a:custGeom>
            <a:avLst/>
            <a:gdLst/>
            <a:ahLst/>
            <a:cxnLst/>
            <a:rect r="r" b="b" t="t" l="l"/>
            <a:pathLst>
              <a:path h="5906434" w="6176663">
                <a:moveTo>
                  <a:pt x="0" y="0"/>
                </a:moveTo>
                <a:lnTo>
                  <a:pt x="6176663" y="0"/>
                </a:lnTo>
                <a:lnTo>
                  <a:pt x="6176663" y="5906433"/>
                </a:lnTo>
                <a:lnTo>
                  <a:pt x="0" y="5906433"/>
                </a:lnTo>
                <a:lnTo>
                  <a:pt x="0" y="0"/>
                </a:lnTo>
                <a:close/>
              </a:path>
            </a:pathLst>
          </a:custGeom>
          <a:blipFill>
            <a:blip r:embed="rId2"/>
            <a:stretch>
              <a:fillRect l="0" t="0" r="0" b="0"/>
            </a:stretch>
          </a:blipFill>
        </p:spPr>
      </p:sp>
      <p:sp>
        <p:nvSpPr>
          <p:cNvPr name="Freeform 3" id="3"/>
          <p:cNvSpPr/>
          <p:nvPr/>
        </p:nvSpPr>
        <p:spPr>
          <a:xfrm flipH="false" flipV="false" rot="9440951">
            <a:off x="-957979" y="335262"/>
            <a:ext cx="2207918" cy="2092002"/>
          </a:xfrm>
          <a:custGeom>
            <a:avLst/>
            <a:gdLst/>
            <a:ahLst/>
            <a:cxnLst/>
            <a:rect r="r" b="b" t="t" l="l"/>
            <a:pathLst>
              <a:path h="2092002" w="2207918">
                <a:moveTo>
                  <a:pt x="0" y="0"/>
                </a:moveTo>
                <a:lnTo>
                  <a:pt x="2207919" y="0"/>
                </a:lnTo>
                <a:lnTo>
                  <a:pt x="2207919" y="2092002"/>
                </a:lnTo>
                <a:lnTo>
                  <a:pt x="0" y="2092002"/>
                </a:lnTo>
                <a:lnTo>
                  <a:pt x="0" y="0"/>
                </a:lnTo>
                <a:close/>
              </a:path>
            </a:pathLst>
          </a:custGeom>
          <a:blipFill>
            <a:blip r:embed="rId3"/>
            <a:stretch>
              <a:fillRect l="0" t="0" r="0" b="0"/>
            </a:stretch>
          </a:blipFill>
        </p:spPr>
      </p:sp>
      <p:graphicFrame>
        <p:nvGraphicFramePr>
          <p:cNvPr name="Table 4" id="4"/>
          <p:cNvGraphicFramePr>
            <a:graphicFrameLocks noGrp="true"/>
          </p:cNvGraphicFramePr>
          <p:nvPr/>
        </p:nvGraphicFramePr>
        <p:xfrm>
          <a:off x="1028700" y="1705532"/>
          <a:ext cx="16230600" cy="7194321"/>
        </p:xfrm>
        <a:graphic>
          <a:graphicData uri="http://schemas.openxmlformats.org/drawingml/2006/table">
            <a:tbl>
              <a:tblPr/>
              <a:tblGrid>
                <a:gridCol w="1014631"/>
                <a:gridCol w="5013871"/>
                <a:gridCol w="5316971"/>
                <a:gridCol w="4885127"/>
              </a:tblGrid>
              <a:tr h="1343594">
                <a:tc>
                  <a:txBody>
                    <a:bodyPr anchor="t" rtlCol="false"/>
                    <a:lstStyle/>
                    <a:p>
                      <a:pPr algn="ctr">
                        <a:lnSpc>
                          <a:spcPts val="2380"/>
                        </a:lnSpc>
                        <a:defRPr/>
                      </a:pPr>
                      <a:r>
                        <a:rPr lang="en-US" sz="1700">
                          <a:solidFill>
                            <a:srgbClr val="FFFFFF"/>
                          </a:solidFill>
                          <a:latin typeface="Fira Sans Bold"/>
                        </a:rPr>
                        <a:t>SI NO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91919"/>
                    </a:solidFill>
                  </a:tcPr>
                </a:tc>
                <a:tc>
                  <a:txBody>
                    <a:bodyPr anchor="t" rtlCol="false"/>
                    <a:lstStyle/>
                    <a:p>
                      <a:pPr algn="ctr">
                        <a:lnSpc>
                          <a:spcPts val="3079"/>
                        </a:lnSpc>
                        <a:defRPr/>
                      </a:pPr>
                      <a:r>
                        <a:rPr lang="en-US" sz="2199">
                          <a:solidFill>
                            <a:srgbClr val="FFFFFF"/>
                          </a:solidFill>
                          <a:latin typeface="Fira Sans Bold"/>
                        </a:rPr>
                        <a:t>Title of Paper, Journal name,Authorname, Publisher, year</a:t>
                      </a:r>
                      <a:r>
                        <a:rPr lang="en-US" sz="2199">
                          <a:solidFill>
                            <a:srgbClr val="FFFFFF"/>
                          </a:solidFill>
                          <a:latin typeface="Fira Sans Bold"/>
                        </a:rPr>
                        <a:t>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91919"/>
                    </a:solidFill>
                  </a:tcPr>
                </a:tc>
                <a:tc>
                  <a:txBody>
                    <a:bodyPr anchor="t" rtlCol="false"/>
                    <a:lstStyle/>
                    <a:p>
                      <a:pPr algn="ctr">
                        <a:lnSpc>
                          <a:spcPts val="3079"/>
                        </a:lnSpc>
                        <a:defRPr/>
                      </a:pPr>
                      <a:r>
                        <a:rPr lang="en-US" sz="2199">
                          <a:solidFill>
                            <a:srgbClr val="FFFFFF"/>
                          </a:solidFill>
                          <a:latin typeface="Fira Sans Bold"/>
                        </a:rPr>
                        <a:t>PROS OF THE PAPER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91919"/>
                    </a:solidFill>
                  </a:tcPr>
                </a:tc>
                <a:tc>
                  <a:txBody>
                    <a:bodyPr anchor="t" rtlCol="false"/>
                    <a:lstStyle/>
                    <a:p>
                      <a:pPr algn="ctr">
                        <a:lnSpc>
                          <a:spcPts val="3079"/>
                        </a:lnSpc>
                        <a:defRPr/>
                      </a:pPr>
                      <a:r>
                        <a:rPr lang="en-US" sz="2199">
                          <a:solidFill>
                            <a:srgbClr val="FFFFFF"/>
                          </a:solidFill>
                          <a:latin typeface="Fira Sans Bold"/>
                        </a:rPr>
                        <a:t>CONS OF THE PAPER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91919"/>
                    </a:solidFill>
                  </a:tcPr>
                </a:tc>
              </a:tr>
              <a:tr h="5850727">
                <a:tc>
                  <a:txBody>
                    <a:bodyPr anchor="t" rtlCol="false"/>
                    <a:lstStyle/>
                    <a:p>
                      <a:pPr algn="ctr">
                        <a:lnSpc>
                          <a:spcPts val="3079"/>
                        </a:lnSpc>
                        <a:defRPr/>
                      </a:pPr>
                      <a:r>
                        <a:rPr lang="en-US" sz="2199">
                          <a:solidFill>
                            <a:srgbClr val="000000"/>
                          </a:solidFill>
                          <a:latin typeface="Fira Sans"/>
                        </a:rPr>
                        <a:t>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3919"/>
                        </a:lnSpc>
                        <a:defRPr/>
                      </a:pPr>
                      <a:r>
                        <a:rPr lang="en-US" sz="2799">
                          <a:solidFill>
                            <a:srgbClr val="000000"/>
                          </a:solidFill>
                          <a:latin typeface="Fira Sans"/>
                        </a:rPr>
                        <a:t>A Comprehensive Review of Speech Emotion</a:t>
                      </a:r>
                      <a:endParaRPr lang="en-US" sz="1100"/>
                    </a:p>
                    <a:p>
                      <a:pPr>
                        <a:lnSpc>
                          <a:spcPts val="3919"/>
                        </a:lnSpc>
                      </a:pPr>
                      <a:r>
                        <a:rPr lang="en-US" sz="2799">
                          <a:solidFill>
                            <a:srgbClr val="000000"/>
                          </a:solidFill>
                          <a:latin typeface="Fira Sans"/>
                        </a:rPr>
                        <a:t>Recognition Systems,</a:t>
                      </a:r>
                    </a:p>
                    <a:p>
                      <a:pPr>
                        <a:lnSpc>
                          <a:spcPts val="3499"/>
                        </a:lnSpc>
                      </a:pPr>
                      <a:r>
                        <a:rPr lang="en-US" sz="2499">
                          <a:solidFill>
                            <a:srgbClr val="000000"/>
                          </a:solidFill>
                          <a:latin typeface="Fira Sans"/>
                        </a:rPr>
                        <a:t>TAIBA MAJID WANI , TEDDY SURYA GUNAWAN,</a:t>
                      </a:r>
                    </a:p>
                    <a:p>
                      <a:pPr>
                        <a:lnSpc>
                          <a:spcPts val="3499"/>
                        </a:lnSpc>
                      </a:pPr>
                      <a:r>
                        <a:rPr lang="en-US" sz="2499">
                          <a:solidFill>
                            <a:srgbClr val="000000"/>
                          </a:solidFill>
                          <a:latin typeface="Fira Sans"/>
                        </a:rPr>
                        <a:t>IEEE ACCESS,</a:t>
                      </a:r>
                    </a:p>
                    <a:p>
                      <a:pPr>
                        <a:lnSpc>
                          <a:spcPts val="3499"/>
                        </a:lnSpc>
                      </a:pPr>
                      <a:r>
                        <a:rPr lang="en-US" sz="2499">
                          <a:solidFill>
                            <a:srgbClr val="000000"/>
                          </a:solidFill>
                          <a:latin typeface="Fira Sans"/>
                        </a:rPr>
                        <a:t>2021.</a:t>
                      </a:r>
                    </a:p>
                    <a:p>
                      <a:pPr>
                        <a:lnSpc>
                          <a:spcPts val="2520"/>
                        </a:lnSpc>
                      </a:pPr>
                    </a:p>
                  </a:txBody>
                  <a:tcPr marL="190500" marR="190500" marT="190500" marB="190500" anchor="t">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just" marL="431799" indent="-215899" lvl="1">
                        <a:lnSpc>
                          <a:spcPts val="2799"/>
                        </a:lnSpc>
                        <a:buFont typeface="Arial"/>
                        <a:buChar char="•"/>
                        <a:defRPr/>
                      </a:pPr>
                      <a:r>
                        <a:rPr lang="en-US" sz="1999">
                          <a:solidFill>
                            <a:srgbClr val="000000"/>
                          </a:solidFill>
                          <a:latin typeface="Fira Sans Semi-Bold"/>
                        </a:rPr>
                        <a:t>Interdisciplinary Perspective</a:t>
                      </a:r>
                      <a:r>
                        <a:rPr lang="en-US" sz="1999">
                          <a:solidFill>
                            <a:srgbClr val="000000"/>
                          </a:solidFill>
                          <a:latin typeface="Fira Sans"/>
                        </a:rPr>
                        <a:t>: By acknowledging the challenges arising from the contrast between human and machine emotion recognition, the paper recognizes the importance of integrating knowledge from various fields such as psychology, HCI, and speech processing. </a:t>
                      </a:r>
                      <a:endParaRPr lang="en-US" sz="1100"/>
                    </a:p>
                    <a:p>
                      <a:pPr algn="just" marL="431799" indent="-215899" lvl="1">
                        <a:lnSpc>
                          <a:spcPts val="2799"/>
                        </a:lnSpc>
                        <a:buFont typeface="Arial"/>
                        <a:buChar char="•"/>
                      </a:pPr>
                      <a:r>
                        <a:rPr lang="en-US" sz="1999">
                          <a:solidFill>
                            <a:srgbClr val="000000"/>
                          </a:solidFill>
                          <a:latin typeface="Fira Sans Semi-Bold"/>
                        </a:rPr>
                        <a:t>Identification of Research Gaps</a:t>
                      </a:r>
                      <a:r>
                        <a:rPr lang="en-US" sz="1999">
                          <a:solidFill>
                            <a:srgbClr val="000000"/>
                          </a:solidFill>
                          <a:latin typeface="Fira Sans"/>
                        </a:rPr>
                        <a:t>: The paper highlights research gaps, drawing attention to areas where further investigation is needed. This can guide future research efforts and help researchers prioritize their work in SER.</a:t>
                      </a:r>
                    </a:p>
                  </a:txBody>
                  <a:tcPr marL="190500" marR="190500" marT="190500" marB="190500" anchor="t">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just" marL="388620" indent="-194310" lvl="1">
                        <a:lnSpc>
                          <a:spcPts val="2520"/>
                        </a:lnSpc>
                        <a:buFont typeface="Arial"/>
                        <a:buChar char="•"/>
                        <a:defRPr/>
                      </a:pPr>
                      <a:r>
                        <a:rPr lang="en-US" sz="1800">
                          <a:solidFill>
                            <a:srgbClr val="000000"/>
                          </a:solidFill>
                          <a:latin typeface="Fira Sans Bold"/>
                        </a:rPr>
                        <a:t>Lack of Specific Findings</a:t>
                      </a:r>
                      <a:r>
                        <a:rPr lang="en-US" sz="1800">
                          <a:solidFill>
                            <a:srgbClr val="000000"/>
                          </a:solidFill>
                          <a:latin typeface="Fira Sans"/>
                        </a:rPr>
                        <a:t>: The paper appears to focus on summarizing existing literature and identifying research gaps rather than presenting original</a:t>
                      </a:r>
                      <a:endParaRPr lang="en-US" sz="1100"/>
                    </a:p>
                    <a:p>
                      <a:pPr algn="just" marL="388620" indent="-194310" lvl="1">
                        <a:lnSpc>
                          <a:spcPts val="2520"/>
                        </a:lnSpc>
                        <a:buFont typeface="Arial"/>
                        <a:buChar char="•"/>
                      </a:pPr>
                      <a:r>
                        <a:rPr lang="en-US" sz="1800">
                          <a:solidFill>
                            <a:srgbClr val="000000"/>
                          </a:solidFill>
                          <a:latin typeface="Fira Sans"/>
                        </a:rPr>
                        <a:t> </a:t>
                      </a:r>
                      <a:r>
                        <a:rPr lang="en-US" sz="1800">
                          <a:solidFill>
                            <a:srgbClr val="000000"/>
                          </a:solidFill>
                          <a:latin typeface="Fira Sans Bold"/>
                        </a:rPr>
                        <a:t>research findings.</a:t>
                      </a:r>
                      <a:r>
                        <a:rPr lang="en-US" sz="1800">
                          <a:solidFill>
                            <a:srgbClr val="000000"/>
                          </a:solidFill>
                          <a:latin typeface="Fira Sans"/>
                        </a:rPr>
                        <a:t> While this can be valuable, it may not offer new insights or solutions to the challenges in SER.</a:t>
                      </a:r>
                    </a:p>
                  </a:txBody>
                  <a:tcPr marL="190500" marR="190500" marT="190500" marB="190500" anchor="t">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5" id="5"/>
          <p:cNvSpPr txBox="true"/>
          <p:nvPr/>
        </p:nvSpPr>
        <p:spPr>
          <a:xfrm rot="0">
            <a:off x="6366410" y="302307"/>
            <a:ext cx="5555181" cy="887001"/>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RELATED WORKS</a:t>
            </a:r>
          </a:p>
        </p:txBody>
      </p:sp>
    </p:spTree>
  </p:cSld>
  <p:clrMapOvr>
    <a:masterClrMapping/>
  </p:clrMapOvr>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028700" y="3080110"/>
          <a:ext cx="16230600" cy="6555850"/>
        </p:xfrm>
        <a:graphic>
          <a:graphicData uri="http://schemas.openxmlformats.org/drawingml/2006/table">
            <a:tbl>
              <a:tblPr/>
              <a:tblGrid>
                <a:gridCol w="1014631"/>
                <a:gridCol w="4132146"/>
                <a:gridCol w="5733341"/>
                <a:gridCol w="5350482"/>
              </a:tblGrid>
              <a:tr h="6555850">
                <a:tc>
                  <a:txBody>
                    <a:bodyPr anchor="t" rtlCol="false"/>
                    <a:lstStyle/>
                    <a:p>
                      <a:pPr algn="ctr">
                        <a:lnSpc>
                          <a:spcPts val="3079"/>
                        </a:lnSpc>
                        <a:defRPr/>
                      </a:pPr>
                      <a:r>
                        <a:rPr lang="en-US" sz="2199">
                          <a:solidFill>
                            <a:srgbClr val="000000"/>
                          </a:solidFill>
                          <a:latin typeface="Fira Sans"/>
                        </a:rPr>
                        <a:t>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3919"/>
                        </a:lnSpc>
                        <a:defRPr/>
                      </a:pPr>
                      <a:r>
                        <a:rPr lang="en-US" sz="2799">
                          <a:solidFill>
                            <a:srgbClr val="000000"/>
                          </a:solidFill>
                          <a:latin typeface="Fira Sans"/>
                        </a:rPr>
                        <a:t>Speech Emotion Recognition with deep learning,Hadhami Aouani</a:t>
                      </a:r>
                      <a:endParaRPr lang="en-US" sz="1100"/>
                    </a:p>
                    <a:p>
                      <a:pPr>
                        <a:lnSpc>
                          <a:spcPts val="3919"/>
                        </a:lnSpc>
                      </a:pPr>
                      <a:r>
                        <a:rPr lang="en-US" sz="2799">
                          <a:solidFill>
                            <a:srgbClr val="000000"/>
                          </a:solidFill>
                          <a:latin typeface="Fira Sans"/>
                        </a:rPr>
                        <a:t>Science Direct,</a:t>
                      </a:r>
                    </a:p>
                    <a:p>
                      <a:pPr>
                        <a:lnSpc>
                          <a:spcPts val="3919"/>
                        </a:lnSpc>
                      </a:pPr>
                      <a:r>
                        <a:rPr lang="en-US" sz="2799">
                          <a:solidFill>
                            <a:srgbClr val="000000"/>
                          </a:solidFill>
                          <a:latin typeface="Fira Sans"/>
                        </a:rPr>
                        <a:t>2020</a:t>
                      </a:r>
                    </a:p>
                  </a:txBody>
                  <a:tcPr marL="190500" marR="190500" marT="190500" marB="190500" anchor="t">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just" marL="496567" indent="-248284" lvl="1">
                        <a:lnSpc>
                          <a:spcPts val="3219"/>
                        </a:lnSpc>
                        <a:buFont typeface="Arial"/>
                        <a:buChar char="•"/>
                        <a:defRPr/>
                      </a:pPr>
                      <a:r>
                        <a:rPr lang="en-US" sz="2299">
                          <a:solidFill>
                            <a:srgbClr val="000000"/>
                          </a:solidFill>
                          <a:latin typeface="Fira Sans Semi-Bold"/>
                        </a:rPr>
                        <a:t>Comprehensive Feature Set</a:t>
                      </a:r>
                      <a:r>
                        <a:rPr lang="en-US" sz="2299">
                          <a:solidFill>
                            <a:srgbClr val="000000"/>
                          </a:solidFill>
                          <a:latin typeface="Fira Sans"/>
                        </a:rPr>
                        <a:t>: The inclusion of diverse audio features like MFCC, ZCR, HNR, and TEO can provide a rich representation of speech signals, potentially capturing a wide range of emotional cues.</a:t>
                      </a:r>
                      <a:endParaRPr lang="en-US" sz="1100"/>
                    </a:p>
                    <a:p>
                      <a:pPr algn="just" marL="496567" indent="-248284" lvl="1">
                        <a:lnSpc>
                          <a:spcPts val="3219"/>
                        </a:lnSpc>
                        <a:buFont typeface="Arial"/>
                        <a:buChar char="•"/>
                      </a:pPr>
                      <a:r>
                        <a:rPr lang="en-US" sz="2299">
                          <a:solidFill>
                            <a:srgbClr val="000000"/>
                          </a:solidFill>
                          <a:latin typeface="Fira Sans Semi-Bold"/>
                        </a:rPr>
                        <a:t>Dimensionality Reduction</a:t>
                      </a:r>
                      <a:r>
                        <a:rPr lang="en-US" sz="2299">
                          <a:solidFill>
                            <a:srgbClr val="000000"/>
                          </a:solidFill>
                          <a:latin typeface="Fira Sans"/>
                        </a:rPr>
                        <a:t>: The use of an Auto-Encoder for feature selection helps streamline data and improve computational efficiency.</a:t>
                      </a:r>
                    </a:p>
                    <a:p>
                      <a:pPr algn="ctr">
                        <a:lnSpc>
                          <a:spcPts val="3219"/>
                        </a:lnSpc>
                      </a:pPr>
                    </a:p>
                  </a:txBody>
                  <a:tcPr marL="190500" marR="190500" marT="190500" marB="190500" anchor="t">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just" marL="474978" indent="-237489" lvl="1">
                        <a:lnSpc>
                          <a:spcPts val="3079"/>
                        </a:lnSpc>
                        <a:buFont typeface="Arial"/>
                        <a:buChar char="•"/>
                        <a:defRPr/>
                      </a:pPr>
                      <a:r>
                        <a:rPr lang="en-US" sz="2199">
                          <a:solidFill>
                            <a:srgbClr val="000000"/>
                          </a:solidFill>
                          <a:latin typeface="Fira Sans Semi-Bold"/>
                        </a:rPr>
                        <a:t>Complexity</a:t>
                      </a:r>
                      <a:r>
                        <a:rPr lang="en-US" sz="2199">
                          <a:solidFill>
                            <a:srgbClr val="000000"/>
                          </a:solidFill>
                          <a:latin typeface="Fira Sans"/>
                        </a:rPr>
                        <a:t>: The integration of multiple feature types, an Auto-Encoder, and SVM may result in a complex and computationally intensive system.</a:t>
                      </a:r>
                      <a:endParaRPr lang="en-US" sz="1100"/>
                    </a:p>
                    <a:p>
                      <a:pPr algn="just" marL="474978" indent="-237489" lvl="1">
                        <a:lnSpc>
                          <a:spcPts val="3079"/>
                        </a:lnSpc>
                        <a:buFont typeface="Arial"/>
                        <a:buChar char="•"/>
                      </a:pPr>
                      <a:r>
                        <a:rPr lang="en-US" sz="2199">
                          <a:solidFill>
                            <a:srgbClr val="000000"/>
                          </a:solidFill>
                          <a:latin typeface="Fira Sans Semi-Bold"/>
                        </a:rPr>
                        <a:t>Data Dependence</a:t>
                      </a:r>
                      <a:r>
                        <a:rPr lang="en-US" sz="2199">
                          <a:solidFill>
                            <a:srgbClr val="000000"/>
                          </a:solidFill>
                          <a:latin typeface="Fira Sans"/>
                        </a:rPr>
                        <a:t>: The performance of the method may heavily rely on the quality and diversity of the training data.</a:t>
                      </a:r>
                    </a:p>
                    <a:p>
                      <a:pPr algn="just">
                        <a:lnSpc>
                          <a:spcPts val="3079"/>
                        </a:lnSpc>
                      </a:pPr>
                    </a:p>
                  </a:txBody>
                  <a:tcPr marL="190500" marR="190500" marT="190500" marB="190500" anchor="t">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graphicFrame>
        <p:nvGraphicFramePr>
          <p:cNvPr name="Table 3" id="3"/>
          <p:cNvGraphicFramePr>
            <a:graphicFrameLocks noGrp="true"/>
          </p:cNvGraphicFramePr>
          <p:nvPr/>
        </p:nvGraphicFramePr>
        <p:xfrm>
          <a:off x="1028700" y="1705532"/>
          <a:ext cx="16230600" cy="1374578"/>
        </p:xfrm>
        <a:graphic>
          <a:graphicData uri="http://schemas.openxmlformats.org/drawingml/2006/table">
            <a:tbl>
              <a:tblPr/>
              <a:tblGrid>
                <a:gridCol w="1014631"/>
                <a:gridCol w="5013871"/>
                <a:gridCol w="5316971"/>
                <a:gridCol w="4885127"/>
              </a:tblGrid>
              <a:tr h="1374578">
                <a:tc>
                  <a:txBody>
                    <a:bodyPr anchor="t" rtlCol="false"/>
                    <a:lstStyle/>
                    <a:p>
                      <a:pPr algn="ctr">
                        <a:lnSpc>
                          <a:spcPts val="2380"/>
                        </a:lnSpc>
                        <a:defRPr/>
                      </a:pPr>
                      <a:r>
                        <a:rPr lang="en-US" sz="1700">
                          <a:solidFill>
                            <a:srgbClr val="FFFFFF"/>
                          </a:solidFill>
                          <a:latin typeface="Fira Sans Bold"/>
                        </a:rPr>
                        <a:t>SI NO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91919"/>
                    </a:solidFill>
                  </a:tcPr>
                </a:tc>
                <a:tc>
                  <a:txBody>
                    <a:bodyPr anchor="t" rtlCol="false"/>
                    <a:lstStyle/>
                    <a:p>
                      <a:pPr algn="ctr">
                        <a:lnSpc>
                          <a:spcPts val="3079"/>
                        </a:lnSpc>
                        <a:defRPr/>
                      </a:pPr>
                      <a:r>
                        <a:rPr lang="en-US" sz="2199">
                          <a:solidFill>
                            <a:srgbClr val="FFFFFF"/>
                          </a:solidFill>
                          <a:latin typeface="Fira Sans Bold"/>
                        </a:rPr>
                        <a:t>Title of Paper, Journal name,Authorname, Publisher, year</a:t>
                      </a:r>
                      <a:r>
                        <a:rPr lang="en-US" sz="2199">
                          <a:solidFill>
                            <a:srgbClr val="FFFFFF"/>
                          </a:solidFill>
                          <a:latin typeface="Fira Sans Bold"/>
                        </a:rPr>
                        <a:t>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91919"/>
                    </a:solidFill>
                  </a:tcPr>
                </a:tc>
                <a:tc>
                  <a:txBody>
                    <a:bodyPr anchor="t" rtlCol="false"/>
                    <a:lstStyle/>
                    <a:p>
                      <a:pPr algn="ctr">
                        <a:lnSpc>
                          <a:spcPts val="3079"/>
                        </a:lnSpc>
                        <a:defRPr/>
                      </a:pPr>
                      <a:r>
                        <a:rPr lang="en-US" sz="2199">
                          <a:solidFill>
                            <a:srgbClr val="FFFFFF"/>
                          </a:solidFill>
                          <a:latin typeface="Fira Sans Bold"/>
                        </a:rPr>
                        <a:t>PROS OF THE PAPER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91919"/>
                    </a:solidFill>
                  </a:tcPr>
                </a:tc>
                <a:tc>
                  <a:txBody>
                    <a:bodyPr anchor="t" rtlCol="false"/>
                    <a:lstStyle/>
                    <a:p>
                      <a:pPr algn="ctr">
                        <a:lnSpc>
                          <a:spcPts val="3079"/>
                        </a:lnSpc>
                        <a:defRPr/>
                      </a:pPr>
                      <a:r>
                        <a:rPr lang="en-US" sz="2199">
                          <a:solidFill>
                            <a:srgbClr val="FFFFFF"/>
                          </a:solidFill>
                          <a:latin typeface="Fira Sans Bold"/>
                        </a:rPr>
                        <a:t>CONS OF THE PAPER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91919"/>
                    </a:solidFill>
                  </a:tcPr>
                </a:tc>
              </a:tr>
            </a:tbl>
          </a:graphicData>
        </a:graphic>
      </p:graphicFrame>
      <p:sp>
        <p:nvSpPr>
          <p:cNvPr name="TextBox 4" id="4"/>
          <p:cNvSpPr txBox="true"/>
          <p:nvPr/>
        </p:nvSpPr>
        <p:spPr>
          <a:xfrm rot="0">
            <a:off x="6366410" y="302307"/>
            <a:ext cx="5555181" cy="887001"/>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RELATED WORKS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5624184">
            <a:off x="9190413" y="-1204481"/>
            <a:ext cx="9054625" cy="8058616"/>
          </a:xfrm>
          <a:custGeom>
            <a:avLst/>
            <a:gdLst/>
            <a:ahLst/>
            <a:cxnLst/>
            <a:rect r="r" b="b" t="t" l="l"/>
            <a:pathLst>
              <a:path h="8058616" w="9054625">
                <a:moveTo>
                  <a:pt x="0" y="0"/>
                </a:moveTo>
                <a:lnTo>
                  <a:pt x="9054625" y="0"/>
                </a:lnTo>
                <a:lnTo>
                  <a:pt x="9054625" y="8058616"/>
                </a:lnTo>
                <a:lnTo>
                  <a:pt x="0" y="8058616"/>
                </a:lnTo>
                <a:lnTo>
                  <a:pt x="0" y="0"/>
                </a:lnTo>
                <a:close/>
              </a:path>
            </a:pathLst>
          </a:custGeom>
          <a:blipFill>
            <a:blip r:embed="rId2"/>
            <a:stretch>
              <a:fillRect l="0" t="0" r="0" b="0"/>
            </a:stretch>
          </a:blipFill>
        </p:spPr>
      </p:sp>
      <p:sp>
        <p:nvSpPr>
          <p:cNvPr name="Freeform 3" id="3"/>
          <p:cNvSpPr/>
          <p:nvPr/>
        </p:nvSpPr>
        <p:spPr>
          <a:xfrm flipH="false" flipV="false" rot="-5017281">
            <a:off x="7304671" y="971407"/>
            <a:ext cx="1811240" cy="1716150"/>
          </a:xfrm>
          <a:custGeom>
            <a:avLst/>
            <a:gdLst/>
            <a:ahLst/>
            <a:cxnLst/>
            <a:rect r="r" b="b" t="t" l="l"/>
            <a:pathLst>
              <a:path h="1716150" w="1811240">
                <a:moveTo>
                  <a:pt x="0" y="0"/>
                </a:moveTo>
                <a:lnTo>
                  <a:pt x="1811240" y="0"/>
                </a:lnTo>
                <a:lnTo>
                  <a:pt x="1811240" y="1716150"/>
                </a:lnTo>
                <a:lnTo>
                  <a:pt x="0" y="1716150"/>
                </a:lnTo>
                <a:lnTo>
                  <a:pt x="0" y="0"/>
                </a:lnTo>
                <a:close/>
              </a:path>
            </a:pathLst>
          </a:custGeom>
          <a:blipFill>
            <a:blip r:embed="rId3"/>
            <a:stretch>
              <a:fillRect l="0" t="0" r="0" b="0"/>
            </a:stretch>
          </a:blipFill>
        </p:spPr>
      </p:sp>
      <p:sp>
        <p:nvSpPr>
          <p:cNvPr name="Freeform 4" id="4"/>
          <p:cNvSpPr/>
          <p:nvPr/>
        </p:nvSpPr>
        <p:spPr>
          <a:xfrm flipH="false" flipV="false" rot="-10567437">
            <a:off x="16126494" y="6825098"/>
            <a:ext cx="3789612" cy="3623816"/>
          </a:xfrm>
          <a:custGeom>
            <a:avLst/>
            <a:gdLst/>
            <a:ahLst/>
            <a:cxnLst/>
            <a:rect r="r" b="b" t="t" l="l"/>
            <a:pathLst>
              <a:path h="3623816" w="3789612">
                <a:moveTo>
                  <a:pt x="0" y="0"/>
                </a:moveTo>
                <a:lnTo>
                  <a:pt x="3789612" y="0"/>
                </a:lnTo>
                <a:lnTo>
                  <a:pt x="3789612" y="3623816"/>
                </a:lnTo>
                <a:lnTo>
                  <a:pt x="0" y="3623816"/>
                </a:lnTo>
                <a:lnTo>
                  <a:pt x="0" y="0"/>
                </a:lnTo>
                <a:close/>
              </a:path>
            </a:pathLst>
          </a:custGeom>
          <a:blipFill>
            <a:blip r:embed="rId4"/>
            <a:stretch>
              <a:fillRect l="0" t="0" r="0" b="0"/>
            </a:stretch>
          </a:blipFill>
        </p:spPr>
      </p:sp>
      <p:grpSp>
        <p:nvGrpSpPr>
          <p:cNvPr name="Group 5" id="5"/>
          <p:cNvGrpSpPr/>
          <p:nvPr/>
        </p:nvGrpSpPr>
        <p:grpSpPr>
          <a:xfrm rot="0">
            <a:off x="1028700" y="5182448"/>
            <a:ext cx="8934485" cy="4075852"/>
            <a:chOff x="0" y="0"/>
            <a:chExt cx="11912647" cy="5434470"/>
          </a:xfrm>
        </p:grpSpPr>
        <p:sp>
          <p:nvSpPr>
            <p:cNvPr name="TextBox 6" id="6"/>
            <p:cNvSpPr txBox="true"/>
            <p:nvPr/>
          </p:nvSpPr>
          <p:spPr>
            <a:xfrm rot="0">
              <a:off x="0" y="2138039"/>
              <a:ext cx="11912647" cy="1591330"/>
            </a:xfrm>
            <a:prstGeom prst="rect">
              <a:avLst/>
            </a:prstGeom>
          </p:spPr>
          <p:txBody>
            <a:bodyPr anchor="t" rtlCol="false" tIns="0" lIns="0" bIns="0" rIns="0">
              <a:spAutoFit/>
            </a:bodyPr>
            <a:lstStyle/>
            <a:p>
              <a:pPr>
                <a:lnSpc>
                  <a:spcPts val="9440"/>
                </a:lnSpc>
              </a:pPr>
              <a:r>
                <a:rPr lang="en-US" sz="8000">
                  <a:solidFill>
                    <a:srgbClr val="FFFFFF"/>
                  </a:solidFill>
                  <a:latin typeface="HK Grotesk Bold"/>
                </a:rPr>
                <a:t>Gaps Identified</a:t>
              </a:r>
            </a:p>
          </p:txBody>
        </p:sp>
        <p:sp>
          <p:nvSpPr>
            <p:cNvPr name="TextBox 7" id="7"/>
            <p:cNvSpPr txBox="true"/>
            <p:nvPr/>
          </p:nvSpPr>
          <p:spPr>
            <a:xfrm rot="0">
              <a:off x="0" y="0"/>
              <a:ext cx="2514541" cy="1378756"/>
            </a:xfrm>
            <a:prstGeom prst="rect">
              <a:avLst/>
            </a:prstGeom>
          </p:spPr>
          <p:txBody>
            <a:bodyPr anchor="t" rtlCol="false" tIns="0" lIns="0" bIns="0" rIns="0">
              <a:spAutoFit/>
            </a:bodyPr>
            <a:lstStyle/>
            <a:p>
              <a:pPr algn="l" marL="0" indent="0" lvl="0">
                <a:lnSpc>
                  <a:spcPts val="8115"/>
                </a:lnSpc>
                <a:spcBef>
                  <a:spcPct val="0"/>
                </a:spcBef>
              </a:pPr>
              <a:r>
                <a:rPr lang="en-US" sz="6877">
                  <a:solidFill>
                    <a:srgbClr val="FFFFFF">
                      <a:alpha val="60000"/>
                    </a:srgbClr>
                  </a:solidFill>
                  <a:latin typeface="HK Grotesk Bold"/>
                </a:rPr>
                <a:t>03</a:t>
              </a:r>
            </a:p>
          </p:txBody>
        </p:sp>
        <p:sp>
          <p:nvSpPr>
            <p:cNvPr name="TextBox 8" id="8"/>
            <p:cNvSpPr txBox="true"/>
            <p:nvPr/>
          </p:nvSpPr>
          <p:spPr>
            <a:xfrm rot="0">
              <a:off x="0" y="4505778"/>
              <a:ext cx="7538418" cy="928692"/>
            </a:xfrm>
            <a:prstGeom prst="rect">
              <a:avLst/>
            </a:prstGeom>
          </p:spPr>
          <p:txBody>
            <a:bodyPr anchor="t" rtlCol="false" tIns="0" lIns="0" bIns="0" rIns="0">
              <a:spAutoFit/>
            </a:bodyPr>
            <a:lstStyle/>
            <a:p>
              <a:pPr>
                <a:lnSpc>
                  <a:spcPts val="2856"/>
                </a:lnSpc>
                <a:spcBef>
                  <a:spcPct val="0"/>
                </a:spcBef>
              </a:pPr>
              <a:r>
                <a:rPr lang="en-US" sz="2040" spc="-20">
                  <a:solidFill>
                    <a:srgbClr val="FFFFFF"/>
                  </a:solidFill>
                  <a:latin typeface="Assistant"/>
                </a:rPr>
                <a:t>Spotting shortcomings in existing research and methods</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DAFuVl2xmQQ</dc:identifier>
  <dcterms:modified xsi:type="dcterms:W3CDTF">2011-08-01T06:04:30Z</dcterms:modified>
  <cp:revision>1</cp:revision>
  <dc:title>Speech to Emotion using ML.pptx</dc:title>
</cp:coreProperties>
</file>

<file path=docProps/thumbnail.jpeg>
</file>